
<file path=[Content_Types].xml><?xml version="1.0" encoding="utf-8"?>
<Types xmlns="http://schemas.openxmlformats.org/package/2006/content-types">
  <Override PartName="/ppt/slides/slide18.xml" ContentType="application/vnd.openxmlformats-officedocument.presentationml.slide+xml"/>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Default Extension="rels" ContentType="application/vnd.openxmlformats-package.relationships+xml"/>
  <Default Extension="jpeg" ContentType="image/jpeg"/>
  <Override PartName="/ppt/slides/slide10.xml" ContentType="application/vnd.openxmlformats-officedocument.presentationml.slide+xml"/>
  <Override PartName="/ppt/notesMasters/notesMaster1.xml" ContentType="application/vnd.openxmlformats-officedocument.presentationml.notesMaster+xml"/>
  <Override PartName="/ppt/slides/slide1.xml" ContentType="application/vnd.openxmlformats-officedocument.presentationml.slide+xml"/>
  <Override PartName="/ppt/slides/slide26.xml" ContentType="application/vnd.openxmlformats-officedocument.presentationml.slide+xml"/>
  <Override PartName="/ppt/handoutMasters/handoutMaster1.xml" ContentType="application/vnd.openxmlformats-officedocument.presentationml.handoutMaster+xml"/>
  <Override PartName="/ppt/slideLayouts/slideLayout5.xml" ContentType="application/vnd.openxmlformats-officedocument.presentationml.slideLayout+xml"/>
  <Override PartName="/ppt/theme/theme2.xml" ContentType="application/vnd.openxmlformats-officedocument.theme+xml"/>
  <Override PartName="/ppt/slideLayouts/slideLayout1.xml" ContentType="application/vnd.openxmlformats-officedocument.presentationml.slideLayout+xml"/>
  <Override PartName="/docProps/app.xml" ContentType="application/vnd.openxmlformats-officedocument.extended-properties+xml"/>
  <Override PartName="/ppt/slides/slide22.xml" ContentType="application/vnd.openxmlformats-officedocument.presentationml.slide+xml"/>
  <Default Extension="xml" ContentType="application/xml"/>
  <Override PartName="/ppt/slides/slide19.xml" ContentType="application/vnd.openxmlformats-officedocument.presentationml.slide+xml"/>
  <Override PartName="/ppt/tableStyles.xml" ContentType="application/vnd.openxmlformats-officedocument.presentationml.tableStyles+xml"/>
  <Override PartName="/ppt/slides/slide15.xml" ContentType="application/vnd.openxmlformats-officedocument.presentationml.slide+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slides/slide27.xml" ContentType="application/vnd.openxmlformats-officedocument.presentationml.slide+xml"/>
  <Override PartName="/ppt/slides/slide2.xml" ContentType="application/vnd.openxmlformats-officedocument.presentationml.slide+xml"/>
  <Override PartName="/ppt/theme/theme3.xml" ContentType="application/vnd.openxmlformats-officedocument.theme+xml"/>
  <Override PartName="/ppt/slideLayouts/slideLayout2.xml" ContentType="application/vnd.openxmlformats-officedocument.presentationml.slideLayout+xml"/>
  <Override PartName="/ppt/slides/slide23.xml" ContentType="application/vnd.openxmlformats-officedocument.presentationml.slide+xml"/>
  <Override PartName="/ppt/slides/slide16.xml" ContentType="application/vnd.openxmlformats-officedocument.presentationml.slide+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Override PartName="/ppt/slides/slide3.xml" ContentType="application/vnd.openxmlformats-officedocument.presentationml.slide+xml"/>
  <Override PartName="/ppt/slideLayouts/slideLayout3.xml" ContentType="application/vnd.openxmlformats-officedocument.presentationml.slideLayout+xml"/>
  <Override PartName="/ppt/slides/slide24.xml" ContentType="application/vnd.openxmlformats-officedocument.presentationml.slide+xml"/>
  <Default Extension="tiff" ContentType="image/tiff"/>
  <Override PartName="/ppt/slides/slide20.xml" ContentType="application/vnd.openxmlformats-officedocument.presentationml.slide+xml"/>
  <Override PartName="/ppt/slides/slide1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slideLayouts/slideLayout4.xml" ContentType="application/vnd.openxmlformats-officedocument.presentationml.slideLayout+xml"/>
  <Override PartName="/ppt/slides/slide25.xml" ContentType="application/vnd.openxmlformats-officedocument.presentationml.slide+xml"/>
  <Override PartName="/ppt/slideMasters/slideMaster1.xml" ContentType="application/vnd.openxmlformats-officedocument.presentationml.slideMaster+xml"/>
  <Override PartName="/ppt/theme/theme1.xml" ContentType="application/vnd.openxmlformats-officedocument.theme+xml"/>
  <Override PartName="/ppt/slides/slide21.xml" ContentType="application/vnd.openxmlformats-officedocument.presentationml.slide+xml"/>
  <Default Extension="bin" ContentType="application/vnd.openxmlformats-officedocument.presentationml.printerSettings"/>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howSpecialPlsOnTitleSld="0" saveSubsetFonts="1" autoCompressPictures="0">
  <p:sldMasterIdLst>
    <p:sldMasterId id="2147483666" r:id="rId1"/>
  </p:sldMasterIdLst>
  <p:notesMasterIdLst>
    <p:notesMasterId r:id="rId29"/>
  </p:notesMasterIdLst>
  <p:handoutMasterIdLst>
    <p:handoutMasterId r:id="rId30"/>
  </p:handoutMasterIdLst>
  <p:sldIdLst>
    <p:sldId id="1025" r:id="rId2"/>
    <p:sldId id="996" r:id="rId3"/>
    <p:sldId id="1022" r:id="rId4"/>
    <p:sldId id="1019" r:id="rId5"/>
    <p:sldId id="1020" r:id="rId6"/>
    <p:sldId id="1007" r:id="rId7"/>
    <p:sldId id="997" r:id="rId8"/>
    <p:sldId id="1012" r:id="rId9"/>
    <p:sldId id="998" r:id="rId10"/>
    <p:sldId id="1013" r:id="rId11"/>
    <p:sldId id="999" r:id="rId12"/>
    <p:sldId id="1015" r:id="rId13"/>
    <p:sldId id="1000" r:id="rId14"/>
    <p:sldId id="1008" r:id="rId15"/>
    <p:sldId id="1001" r:id="rId16"/>
    <p:sldId id="1009" r:id="rId17"/>
    <p:sldId id="1024" r:id="rId18"/>
    <p:sldId id="1011" r:id="rId19"/>
    <p:sldId id="1003" r:id="rId20"/>
    <p:sldId id="1010" r:id="rId21"/>
    <p:sldId id="1017" r:id="rId22"/>
    <p:sldId id="1018" r:id="rId23"/>
    <p:sldId id="1004" r:id="rId24"/>
    <p:sldId id="1016" r:id="rId25"/>
    <p:sldId id="1006" r:id="rId26"/>
    <p:sldId id="1021" r:id="rId27"/>
    <p:sldId id="1023" r:id="rId28"/>
  </p:sldIdLst>
  <p:sldSz cx="9144000" cy="6858000" type="screen4x3"/>
  <p:notesSz cx="7302500" cy="9588500"/>
  <p:defaultTex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prnPr/>
  <p:showPr showNarration="1" useTimings="0">
    <p:present/>
    <p:sldAll/>
    <p:penClr>
      <a:schemeClr val="tx1"/>
    </p:penClr>
  </p:showPr>
  <p:clrMru>
    <a:srgbClr val="0080FF"/>
    <a:srgbClr val="FFFF66"/>
    <a:srgbClr val="800080"/>
    <a:srgbClr val="996633"/>
    <a:srgbClr val="8000FF"/>
    <a:srgbClr val="000080"/>
    <a:srgbClr val="800040"/>
    <a:srgbClr val="FF00FF"/>
    <a:srgbClr val="FF8000"/>
    <a:srgbClr val="00FF0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normalViewPr>
    <p:restoredLeft sz="9629" autoAdjust="0"/>
    <p:restoredTop sz="99674" autoAdjust="0"/>
  </p:normalViewPr>
  <p:slideViewPr>
    <p:cSldViewPr>
      <p:cViewPr>
        <p:scale>
          <a:sx n="150" d="100"/>
          <a:sy n="150" d="100"/>
        </p:scale>
        <p:origin x="-1552" y="-32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notesViewPr>
    <p:cSldViewPr>
      <p:cViewPr varScale="1">
        <p:scale>
          <a:sx n="83" d="100"/>
          <a:sy n="83" d="100"/>
        </p:scale>
        <p:origin x="-1434" y="-84"/>
      </p:cViewPr>
      <p:guideLst>
        <p:guide orient="horz" pos="3020"/>
        <p:guide pos="2300"/>
      </p:guideLst>
    </p:cSldViewPr>
  </p:notesViewPr>
  <p:gridSpacing cx="78028800" cy="780288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handoutMaster" Target="handoutMasters/handout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79874" name="Rectangle 2"/>
          <p:cNvSpPr>
            <a:spLocks noGrp="1" noChangeArrowheads="1"/>
          </p:cNvSpPr>
          <p:nvPr>
            <p:ph type="hdr" sz="quarter"/>
          </p:nvPr>
        </p:nvSpPr>
        <p:spPr bwMode="auto">
          <a:xfrm>
            <a:off x="0" y="0"/>
            <a:ext cx="3165475" cy="481013"/>
          </a:xfrm>
          <a:prstGeom prst="rect">
            <a:avLst/>
          </a:prstGeom>
          <a:noFill/>
          <a:ln w="9525">
            <a:noFill/>
            <a:miter lim="800000"/>
            <a:headEnd/>
            <a:tailEnd/>
          </a:ln>
          <a:effectLst/>
        </p:spPr>
        <p:txBody>
          <a:bodyPr vert="horz" wrap="square" lIns="95594" tIns="47796" rIns="95594" bIns="47796" numCol="1" anchor="t" anchorCtr="0" compatLnSpc="1">
            <a:prstTxWarp prst="textNoShape">
              <a:avLst/>
            </a:prstTxWarp>
          </a:bodyPr>
          <a:lstStyle>
            <a:lvl1pPr defTabSz="955675">
              <a:defRPr sz="1300"/>
            </a:lvl1pPr>
          </a:lstStyle>
          <a:p>
            <a:pPr>
              <a:defRPr/>
            </a:pPr>
            <a:endParaRPr lang="en-US"/>
          </a:p>
        </p:txBody>
      </p:sp>
      <p:sp>
        <p:nvSpPr>
          <p:cNvPr id="79875" name="Rectangle 3"/>
          <p:cNvSpPr>
            <a:spLocks noGrp="1" noChangeArrowheads="1"/>
          </p:cNvSpPr>
          <p:nvPr>
            <p:ph type="dt" sz="quarter" idx="1"/>
          </p:nvPr>
        </p:nvSpPr>
        <p:spPr bwMode="auto">
          <a:xfrm>
            <a:off x="4135438" y="0"/>
            <a:ext cx="3165475" cy="481013"/>
          </a:xfrm>
          <a:prstGeom prst="rect">
            <a:avLst/>
          </a:prstGeom>
          <a:noFill/>
          <a:ln w="9525">
            <a:noFill/>
            <a:miter lim="800000"/>
            <a:headEnd/>
            <a:tailEnd/>
          </a:ln>
          <a:effectLst/>
        </p:spPr>
        <p:txBody>
          <a:bodyPr vert="horz" wrap="square" lIns="95594" tIns="47796" rIns="95594" bIns="47796" numCol="1" anchor="t" anchorCtr="0" compatLnSpc="1">
            <a:prstTxWarp prst="textNoShape">
              <a:avLst/>
            </a:prstTxWarp>
          </a:bodyPr>
          <a:lstStyle>
            <a:lvl1pPr algn="r" defTabSz="955675">
              <a:defRPr sz="1300"/>
            </a:lvl1pPr>
          </a:lstStyle>
          <a:p>
            <a:pPr>
              <a:defRPr/>
            </a:pPr>
            <a:endParaRPr lang="en-US"/>
          </a:p>
        </p:txBody>
      </p:sp>
      <p:sp>
        <p:nvSpPr>
          <p:cNvPr id="79876" name="Rectangle 4"/>
          <p:cNvSpPr>
            <a:spLocks noGrp="1" noChangeArrowheads="1"/>
          </p:cNvSpPr>
          <p:nvPr>
            <p:ph type="ftr" sz="quarter" idx="2"/>
          </p:nvPr>
        </p:nvSpPr>
        <p:spPr bwMode="auto">
          <a:xfrm>
            <a:off x="0" y="9105900"/>
            <a:ext cx="3165475" cy="481013"/>
          </a:xfrm>
          <a:prstGeom prst="rect">
            <a:avLst/>
          </a:prstGeom>
          <a:noFill/>
          <a:ln w="9525">
            <a:noFill/>
            <a:miter lim="800000"/>
            <a:headEnd/>
            <a:tailEnd/>
          </a:ln>
          <a:effectLst/>
        </p:spPr>
        <p:txBody>
          <a:bodyPr vert="horz" wrap="square" lIns="95594" tIns="47796" rIns="95594" bIns="47796" numCol="1" anchor="b" anchorCtr="0" compatLnSpc="1">
            <a:prstTxWarp prst="textNoShape">
              <a:avLst/>
            </a:prstTxWarp>
          </a:bodyPr>
          <a:lstStyle>
            <a:lvl1pPr defTabSz="955675">
              <a:defRPr sz="1300"/>
            </a:lvl1pPr>
          </a:lstStyle>
          <a:p>
            <a:pPr>
              <a:defRPr/>
            </a:pPr>
            <a:endParaRPr lang="en-US"/>
          </a:p>
        </p:txBody>
      </p:sp>
      <p:sp>
        <p:nvSpPr>
          <p:cNvPr id="79877" name="Rectangle 5"/>
          <p:cNvSpPr>
            <a:spLocks noGrp="1" noChangeArrowheads="1"/>
          </p:cNvSpPr>
          <p:nvPr>
            <p:ph type="sldNum" sz="quarter" idx="3"/>
          </p:nvPr>
        </p:nvSpPr>
        <p:spPr bwMode="auto">
          <a:xfrm>
            <a:off x="4135438" y="9105900"/>
            <a:ext cx="3165475" cy="481013"/>
          </a:xfrm>
          <a:prstGeom prst="rect">
            <a:avLst/>
          </a:prstGeom>
          <a:noFill/>
          <a:ln w="9525">
            <a:noFill/>
            <a:miter lim="800000"/>
            <a:headEnd/>
            <a:tailEnd/>
          </a:ln>
          <a:effectLst/>
        </p:spPr>
        <p:txBody>
          <a:bodyPr vert="horz" wrap="square" lIns="95594" tIns="47796" rIns="95594" bIns="47796" numCol="1" anchor="b" anchorCtr="0" compatLnSpc="1">
            <a:prstTxWarp prst="textNoShape">
              <a:avLst/>
            </a:prstTxWarp>
          </a:bodyPr>
          <a:lstStyle>
            <a:lvl1pPr algn="r" defTabSz="955675">
              <a:defRPr sz="1300"/>
            </a:lvl1pPr>
          </a:lstStyle>
          <a:p>
            <a:pPr>
              <a:defRPr/>
            </a:pPr>
            <a:fld id="{B6E51F07-FE33-524B-A23F-9F4EC5BA94E7}" type="slidenum">
              <a:rPr lang="en-US"/>
              <a:pPr>
                <a:defRPr/>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tiff>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Pr>
        <a:solidFill>
          <a:schemeClr val="bg1"/>
        </a:solidFill>
        <a:effectLst/>
      </p:bgPr>
    </p:bg>
    <p:spTree>
      <p:nvGrpSpPr>
        <p:cNvPr id="1" name=""/>
        <p:cNvGrpSpPr/>
        <p:nvPr/>
      </p:nvGrpSpPr>
      <p:grpSpPr>
        <a:xfrm>
          <a:off x="0" y="0"/>
          <a:ext cx="0" cy="0"/>
          <a:chOff x="0" y="0"/>
          <a:chExt cx="0" cy="0"/>
        </a:xfrm>
      </p:grpSpPr>
      <p:sp>
        <p:nvSpPr>
          <p:cNvPr id="9218" name="Rectangle 2"/>
          <p:cNvSpPr>
            <a:spLocks noGrp="1" noChangeArrowheads="1"/>
          </p:cNvSpPr>
          <p:nvPr>
            <p:ph type="hdr" sz="quarter"/>
          </p:nvPr>
        </p:nvSpPr>
        <p:spPr bwMode="auto">
          <a:xfrm>
            <a:off x="0" y="0"/>
            <a:ext cx="3165475" cy="481013"/>
          </a:xfrm>
          <a:prstGeom prst="rect">
            <a:avLst/>
          </a:prstGeom>
          <a:noFill/>
          <a:ln w="9525">
            <a:noFill/>
            <a:miter lim="800000"/>
            <a:headEnd/>
            <a:tailEnd/>
          </a:ln>
          <a:effectLst/>
        </p:spPr>
        <p:txBody>
          <a:bodyPr vert="horz" wrap="square" lIns="95594" tIns="47796" rIns="95594" bIns="47796" numCol="1" anchor="t" anchorCtr="0" compatLnSpc="1">
            <a:prstTxWarp prst="textNoShape">
              <a:avLst/>
            </a:prstTxWarp>
          </a:bodyPr>
          <a:lstStyle>
            <a:lvl1pPr defTabSz="955675">
              <a:defRPr sz="1300"/>
            </a:lvl1pPr>
          </a:lstStyle>
          <a:p>
            <a:pPr>
              <a:defRPr/>
            </a:pPr>
            <a:endParaRPr lang="en-US"/>
          </a:p>
        </p:txBody>
      </p:sp>
      <p:sp>
        <p:nvSpPr>
          <p:cNvPr id="9219" name="Rectangle 3"/>
          <p:cNvSpPr>
            <a:spLocks noGrp="1" noChangeArrowheads="1"/>
          </p:cNvSpPr>
          <p:nvPr>
            <p:ph type="dt" idx="1"/>
          </p:nvPr>
        </p:nvSpPr>
        <p:spPr bwMode="auto">
          <a:xfrm>
            <a:off x="4135438" y="0"/>
            <a:ext cx="3165475" cy="481013"/>
          </a:xfrm>
          <a:prstGeom prst="rect">
            <a:avLst/>
          </a:prstGeom>
          <a:noFill/>
          <a:ln w="9525">
            <a:noFill/>
            <a:miter lim="800000"/>
            <a:headEnd/>
            <a:tailEnd/>
          </a:ln>
          <a:effectLst/>
        </p:spPr>
        <p:txBody>
          <a:bodyPr vert="horz" wrap="square" lIns="95594" tIns="47796" rIns="95594" bIns="47796" numCol="1" anchor="t" anchorCtr="0" compatLnSpc="1">
            <a:prstTxWarp prst="textNoShape">
              <a:avLst/>
            </a:prstTxWarp>
          </a:bodyPr>
          <a:lstStyle>
            <a:lvl1pPr algn="r" defTabSz="955675">
              <a:defRPr sz="1300"/>
            </a:lvl1pPr>
          </a:lstStyle>
          <a:p>
            <a:pPr>
              <a:defRPr/>
            </a:pPr>
            <a:endParaRPr lang="en-US"/>
          </a:p>
        </p:txBody>
      </p:sp>
      <p:sp>
        <p:nvSpPr>
          <p:cNvPr id="51204" name="Rectangle 4"/>
          <p:cNvSpPr>
            <a:spLocks noGrp="1" noRot="1" noChangeAspect="1" noChangeArrowheads="1" noTextEdit="1"/>
          </p:cNvSpPr>
          <p:nvPr>
            <p:ph type="sldImg" idx="2"/>
          </p:nvPr>
        </p:nvSpPr>
        <p:spPr bwMode="auto">
          <a:xfrm>
            <a:off x="1254125" y="717550"/>
            <a:ext cx="4794250" cy="3595688"/>
          </a:xfrm>
          <a:prstGeom prst="rect">
            <a:avLst/>
          </a:prstGeom>
          <a:noFill/>
          <a:ln w="9525">
            <a:solidFill>
              <a:srgbClr val="000000"/>
            </a:solidFill>
            <a:miter lim="800000"/>
            <a:headEnd/>
            <a:tailEnd/>
          </a:ln>
        </p:spPr>
      </p:sp>
      <p:sp>
        <p:nvSpPr>
          <p:cNvPr id="9221" name="Rectangle 5"/>
          <p:cNvSpPr>
            <a:spLocks noGrp="1" noChangeArrowheads="1"/>
          </p:cNvSpPr>
          <p:nvPr>
            <p:ph type="body" sz="quarter" idx="3"/>
          </p:nvPr>
        </p:nvSpPr>
        <p:spPr bwMode="auto">
          <a:xfrm>
            <a:off x="730250" y="4554538"/>
            <a:ext cx="5842000" cy="4316412"/>
          </a:xfrm>
          <a:prstGeom prst="rect">
            <a:avLst/>
          </a:prstGeom>
          <a:noFill/>
          <a:ln w="9525">
            <a:noFill/>
            <a:miter lim="800000"/>
            <a:headEnd/>
            <a:tailEnd/>
          </a:ln>
          <a:effectLst/>
        </p:spPr>
        <p:txBody>
          <a:bodyPr vert="horz" wrap="square" lIns="95594" tIns="47796" rIns="95594" bIns="4779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222" name="Rectangle 6"/>
          <p:cNvSpPr>
            <a:spLocks noGrp="1" noChangeArrowheads="1"/>
          </p:cNvSpPr>
          <p:nvPr>
            <p:ph type="ftr" sz="quarter" idx="4"/>
          </p:nvPr>
        </p:nvSpPr>
        <p:spPr bwMode="auto">
          <a:xfrm>
            <a:off x="0" y="9105900"/>
            <a:ext cx="3165475" cy="481013"/>
          </a:xfrm>
          <a:prstGeom prst="rect">
            <a:avLst/>
          </a:prstGeom>
          <a:noFill/>
          <a:ln w="9525">
            <a:noFill/>
            <a:miter lim="800000"/>
            <a:headEnd/>
            <a:tailEnd/>
          </a:ln>
          <a:effectLst/>
        </p:spPr>
        <p:txBody>
          <a:bodyPr vert="horz" wrap="square" lIns="95594" tIns="47796" rIns="95594" bIns="47796" numCol="1" anchor="b" anchorCtr="0" compatLnSpc="1">
            <a:prstTxWarp prst="textNoShape">
              <a:avLst/>
            </a:prstTxWarp>
          </a:bodyPr>
          <a:lstStyle>
            <a:lvl1pPr defTabSz="955675">
              <a:defRPr sz="1300"/>
            </a:lvl1pPr>
          </a:lstStyle>
          <a:p>
            <a:pPr>
              <a:defRPr/>
            </a:pPr>
            <a:endParaRPr lang="en-US"/>
          </a:p>
        </p:txBody>
      </p:sp>
      <p:sp>
        <p:nvSpPr>
          <p:cNvPr id="9223" name="Rectangle 7"/>
          <p:cNvSpPr>
            <a:spLocks noGrp="1" noChangeArrowheads="1"/>
          </p:cNvSpPr>
          <p:nvPr>
            <p:ph type="sldNum" sz="quarter" idx="5"/>
          </p:nvPr>
        </p:nvSpPr>
        <p:spPr bwMode="auto">
          <a:xfrm>
            <a:off x="4135438" y="9105900"/>
            <a:ext cx="3165475" cy="481013"/>
          </a:xfrm>
          <a:prstGeom prst="rect">
            <a:avLst/>
          </a:prstGeom>
          <a:noFill/>
          <a:ln w="9525">
            <a:noFill/>
            <a:miter lim="800000"/>
            <a:headEnd/>
            <a:tailEnd/>
          </a:ln>
          <a:effectLst/>
        </p:spPr>
        <p:txBody>
          <a:bodyPr vert="horz" wrap="square" lIns="95594" tIns="47796" rIns="95594" bIns="47796" numCol="1" anchor="b" anchorCtr="0" compatLnSpc="1">
            <a:prstTxWarp prst="textNoShape">
              <a:avLst/>
            </a:prstTxWarp>
          </a:bodyPr>
          <a:lstStyle>
            <a:lvl1pPr algn="r" defTabSz="955675">
              <a:defRPr sz="1300"/>
            </a:lvl1pPr>
          </a:lstStyle>
          <a:p>
            <a:pPr>
              <a:defRPr/>
            </a:pPr>
            <a:fld id="{20E6120C-ABE3-614A-9B29-4EA40833DD9D}"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Arial" charset="0"/>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Arial" charset="0"/>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Arial" charset="0"/>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Arial" charset="0"/>
        <a:cs typeface="Arial"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0DB865B0-2655-ED47-AED7-5834B9D64BBD}" type="datetime1">
              <a:rPr lang="en-US"/>
              <a:pPr>
                <a:defRPr/>
              </a:pPr>
              <a:t>9/16/13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5BE804C9-CEDB-D043-B2C0-D97B417696A3}"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57511927-03FE-CD42-A906-426FBC44D89B}" type="datetime1">
              <a:rPr lang="en-US"/>
              <a:pPr>
                <a:defRPr/>
              </a:pPr>
              <a:t>9/16/13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1D70ABEB-939D-A04F-AD1F-ECD6BF0552CF}"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786A1FD1-0EB2-1340-972B-11B3B2202F02}" type="datetime1">
              <a:rPr lang="en-US"/>
              <a:pPr>
                <a:defRPr/>
              </a:pPr>
              <a:t>9/16/13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1080555-721D-6747-BCCC-FAF717001D69}"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0DABC1E0-40C1-914F-A162-6B7CFADE2958}" type="datetime1">
              <a:rPr lang="en-US"/>
              <a:pPr>
                <a:defRPr/>
              </a:pPr>
              <a:t>9/16/13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97C58887-6698-5247-98C7-2CE96C4B49EA}"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316B08BD-AC00-2040-93DC-6782E1F30EF6}" type="datetime1">
              <a:rPr lang="en-US"/>
              <a:pPr>
                <a:defRPr/>
              </a:pPr>
              <a:t>9/16/13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CD2555A4-BFBC-9D4D-A083-290DB072D3B8}"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EAAAFA7B-4BA3-3942-9615-446A99AA65D5}" type="datetime1">
              <a:rPr lang="en-US"/>
              <a:pPr>
                <a:defRPr/>
              </a:pPr>
              <a:t>9/16/13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5F0959A9-973C-E841-BE6A-20147BC55186}"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B825CB8F-A566-0E43-9F3A-47162F8D918B}" type="datetime1">
              <a:rPr lang="en-US"/>
              <a:pPr>
                <a:defRPr/>
              </a:pPr>
              <a:t>9/16/13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8E334F9B-4F00-5140-826F-35338475E8C2}"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9002B2BD-50C2-704E-AE35-CE8375FD1A4A}" type="datetime1">
              <a:rPr lang="en-US"/>
              <a:pPr>
                <a:defRPr/>
              </a:pPr>
              <a:t>9/16/13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56F54717-5D45-704F-B8CD-E1729290BFE5}"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96AC4CC-5204-0641-96A4-DA1967839D13}" type="datetime1">
              <a:rPr lang="en-US"/>
              <a:pPr>
                <a:defRPr/>
              </a:pPr>
              <a:t>9/16/13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73A98BA7-6971-5B41-B15C-2E8E6EE159F0}"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6433B9F5-0F2C-C14F-9211-2B1402A5C824}" type="datetime1">
              <a:rPr lang="en-US"/>
              <a:pPr>
                <a:defRPr/>
              </a:pPr>
              <a:t>9/16/13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4DF20A15-6DF0-9948-B800-03A492AC659A}"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E265B88B-B7D4-0043-AD14-452C7DA62072}" type="datetime1">
              <a:rPr lang="en-US"/>
              <a:pPr>
                <a:defRPr/>
              </a:pPr>
              <a:t>9/16/13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1F468C35-3F36-4449-8BA6-F78459D607A2}"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1">
        <a:schemeClr val="bg1"/>
      </p:bgRef>
    </p:bg>
    <p:spTree>
      <p:nvGrpSpPr>
        <p:cNvPr id="1" name=""/>
        <p:cNvGrpSpPr/>
        <p:nvPr/>
      </p:nvGrpSpPr>
      <p:grpSpPr>
        <a:xfrm>
          <a:off x="0" y="0"/>
          <a:ext cx="0" cy="0"/>
          <a:chOff x="0" y="0"/>
          <a:chExt cx="0" cy="0"/>
        </a:xfrm>
      </p:grpSpPr>
      <p:sp>
        <p:nvSpPr>
          <p:cNvPr id="19458"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9459"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8136D733-F0C8-E245-8FA6-E4B0564F6E39}" type="datetime1">
              <a:rPr lang="en-US"/>
              <a:pPr>
                <a:defRPr/>
              </a:pPr>
              <a:t>9/16/13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DA93FF23-E304-204B-A26A-6D7867121989}"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txStyles>
    <p:titleStyle>
      <a:lvl1pPr algn="ctr" defTabSz="457200" rtl="0" eaLnBrk="0" fontAlgn="base" hangingPunct="0">
        <a:spcBef>
          <a:spcPct val="0"/>
        </a:spcBef>
        <a:spcAft>
          <a:spcPct val="0"/>
        </a:spcAft>
        <a:defRPr sz="4400" kern="1200">
          <a:solidFill>
            <a:schemeClr val="tx1"/>
          </a:solidFill>
          <a:latin typeface="+mj-lt"/>
          <a:ea typeface="ＭＳ Ｐゴシック" charset="-128"/>
          <a:cs typeface="ＭＳ Ｐゴシック" charset="-128"/>
        </a:defRPr>
      </a:lvl1pPr>
      <a:lvl2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2pPr>
      <a:lvl3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3pPr>
      <a:lvl4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4pPr>
      <a:lvl5pPr algn="ctr" defTabSz="457200" rtl="0" eaLnBrk="0" fontAlgn="base" hangingPunct="0">
        <a:spcBef>
          <a:spcPct val="0"/>
        </a:spcBef>
        <a:spcAft>
          <a:spcPct val="0"/>
        </a:spcAft>
        <a:defRPr sz="4400">
          <a:solidFill>
            <a:schemeClr val="tx1"/>
          </a:solidFill>
          <a:latin typeface="Calibri" charset="0"/>
          <a:ea typeface="ＭＳ Ｐゴシック" charset="-128"/>
          <a:cs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cs typeface="ＭＳ Ｐゴシック" charset="-128"/>
        </a:defRPr>
      </a:lvl9pPr>
    </p:titleStyle>
    <p:bodyStyle>
      <a:lvl1pPr marL="342900" indent="-342900" algn="l" defTabSz="457200" rtl="0" eaLnBrk="0" fontAlgn="base" hangingPunct="0">
        <a:spcBef>
          <a:spcPct val="20000"/>
        </a:spcBef>
        <a:spcAft>
          <a:spcPct val="0"/>
        </a:spcAft>
        <a:buFont typeface="Arial" charset="0"/>
        <a:buChar char="•"/>
        <a:defRPr sz="3200" kern="1200">
          <a:solidFill>
            <a:schemeClr val="tx1"/>
          </a:solidFill>
          <a:latin typeface="+mn-lt"/>
          <a:ea typeface="ＭＳ Ｐゴシック" charset="-128"/>
          <a:cs typeface="ＭＳ Ｐゴシック" charset="-128"/>
        </a:defRPr>
      </a:lvl1pPr>
      <a:lvl2pPr marL="742950" indent="-285750" algn="l" defTabSz="457200" rtl="0" eaLnBrk="0" fontAlgn="base" hangingPunct="0">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eaLnBrk="0" fontAlgn="base" hangingPunct="0">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eaLnBrk="0" fontAlgn="base" hangingPunct="0">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jpe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jpe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2706" name="Title 3"/>
          <p:cNvSpPr>
            <a:spLocks noGrp="1"/>
          </p:cNvSpPr>
          <p:nvPr>
            <p:ph type="ctrTitle"/>
          </p:nvPr>
        </p:nvSpPr>
        <p:spPr>
          <a:xfrm>
            <a:off x="0" y="609600"/>
            <a:ext cx="9144000" cy="2895600"/>
          </a:xfrm>
          <a:solidFill>
            <a:schemeClr val="accent3">
              <a:lumMod val="20000"/>
              <a:lumOff val="80000"/>
            </a:schemeClr>
          </a:solidFill>
        </p:spPr>
        <p:txBody>
          <a:bodyPr/>
          <a:lstStyle/>
          <a:p>
            <a:pPr eaLnBrk="1" hangingPunct="1">
              <a:lnSpc>
                <a:spcPct val="110000"/>
              </a:lnSpc>
              <a:spcAft>
                <a:spcPts val="1200"/>
              </a:spcAft>
            </a:pPr>
            <a:r>
              <a:rPr lang="en-US" sz="2400" i="1" dirty="0" smtClean="0">
                <a:latin typeface="Helvetica " charset="0"/>
                <a:ea typeface="Helvetica " charset="0"/>
                <a:cs typeface="Helvetica " charset="0"/>
              </a:rPr>
              <a:t>Theta-driven syllable parsing in </a:t>
            </a:r>
            <a:r>
              <a:rPr lang="en-US" sz="2400" i="1" smtClean="0">
                <a:latin typeface="Helvetica " charset="0"/>
                <a:ea typeface="Helvetica " charset="0"/>
                <a:cs typeface="Helvetica " charset="0"/>
              </a:rPr>
              <a:t>decoding speech</a:t>
            </a:r>
            <a:r>
              <a:rPr lang="en-US" sz="2400" i="1" smtClean="0">
                <a:latin typeface="Helvetica Light" pitchFamily="-84" charset="0"/>
                <a:ea typeface="Helvetica Light" pitchFamily="-84" charset="0"/>
                <a:cs typeface="Helvetica Light" pitchFamily="-84" charset="0"/>
              </a:rPr>
              <a:t/>
            </a:r>
            <a:br>
              <a:rPr lang="en-US" sz="2400" i="1" smtClean="0">
                <a:latin typeface="Helvetica Light" pitchFamily="-84" charset="0"/>
                <a:ea typeface="Helvetica Light" pitchFamily="-84" charset="0"/>
                <a:cs typeface="Helvetica Light" pitchFamily="-84" charset="0"/>
              </a:rPr>
            </a:br>
            <a:r>
              <a:rPr lang="en-US" sz="2400" i="1" dirty="0" smtClean="0">
                <a:latin typeface="Helvetica Light" pitchFamily="-84" charset="0"/>
                <a:ea typeface="Helvetica Light" pitchFamily="-84" charset="0"/>
                <a:cs typeface="Helvetica Light" pitchFamily="-84" charset="0"/>
              </a:rPr>
              <a:t/>
            </a:r>
            <a:br>
              <a:rPr lang="en-US" sz="2400" i="1" dirty="0" smtClean="0">
                <a:latin typeface="Helvetica Light" pitchFamily="-84" charset="0"/>
                <a:ea typeface="Helvetica Light" pitchFamily="-84" charset="0"/>
                <a:cs typeface="Helvetica Light" pitchFamily="-84" charset="0"/>
              </a:rPr>
            </a:br>
            <a:r>
              <a:rPr lang="en-US" sz="1800" i="1" dirty="0" smtClean="0">
                <a:latin typeface="Helvetica Light" pitchFamily="-84" charset="0"/>
                <a:ea typeface="Helvetica Light" pitchFamily="-84" charset="0"/>
                <a:cs typeface="Helvetica Light" pitchFamily="-84" charset="0"/>
              </a:rPr>
              <a:t>Oded Ghitza</a:t>
            </a:r>
            <a:br>
              <a:rPr lang="en-US" sz="1800" i="1" dirty="0" smtClean="0">
                <a:latin typeface="Helvetica Light" pitchFamily="-84" charset="0"/>
                <a:ea typeface="Helvetica Light" pitchFamily="-84" charset="0"/>
                <a:cs typeface="Helvetica Light" pitchFamily="-84" charset="0"/>
              </a:rPr>
            </a:br>
            <a:r>
              <a:rPr lang="en-US" sz="1600" i="1" dirty="0" smtClean="0">
                <a:latin typeface="Helvetica Light" pitchFamily="-84" charset="0"/>
                <a:ea typeface="Helvetica Light" pitchFamily="-84" charset="0"/>
                <a:cs typeface="Helvetica Light" pitchFamily="-84" charset="0"/>
              </a:rPr>
              <a:t>Boston University</a:t>
            </a:r>
            <a:endParaRPr lang="en-US" sz="1800" i="1" dirty="0" smtClean="0">
              <a:latin typeface="Helvetica Light" pitchFamily="-84" charset="0"/>
              <a:ea typeface="Helvetica Light" pitchFamily="-84" charset="0"/>
              <a:cs typeface="Helvetica Light" pitchFamily="-84" charset="0"/>
            </a:endParaRPr>
          </a:p>
        </p:txBody>
      </p:sp>
      <p:pic>
        <p:nvPicPr>
          <p:cNvPr id="16387" name="Picture 5" descr="HRClogo.jpg"/>
          <p:cNvPicPr>
            <a:picLocks noChangeAspect="1"/>
          </p:cNvPicPr>
          <p:nvPr/>
        </p:nvPicPr>
        <p:blipFill>
          <a:blip r:embed="rId2"/>
          <a:srcRect/>
          <a:stretch>
            <a:fillRect/>
          </a:stretch>
        </p:blipFill>
        <p:spPr bwMode="auto">
          <a:xfrm>
            <a:off x="6172200" y="5562600"/>
            <a:ext cx="2286000" cy="1041400"/>
          </a:xfrm>
          <a:prstGeom prst="rect">
            <a:avLst/>
          </a:prstGeom>
          <a:noFill/>
          <a:ln w="9525">
            <a:noFill/>
            <a:miter lim="800000"/>
            <a:headEnd/>
            <a:tailEnd/>
          </a:ln>
        </p:spPr>
      </p:pic>
      <p:pic>
        <p:nvPicPr>
          <p:cNvPr id="16389" name="Picture 6" descr="imgres.jpeg"/>
          <p:cNvPicPr>
            <a:picLocks noChangeAspect="1"/>
          </p:cNvPicPr>
          <p:nvPr/>
        </p:nvPicPr>
        <p:blipFill>
          <a:blip r:embed="rId3"/>
          <a:srcRect/>
          <a:stretch>
            <a:fillRect/>
          </a:stretch>
        </p:blipFill>
        <p:spPr bwMode="auto">
          <a:xfrm>
            <a:off x="762000" y="5562600"/>
            <a:ext cx="1219200" cy="1203325"/>
          </a:xfrm>
          <a:prstGeom prst="rect">
            <a:avLst/>
          </a:prstGeom>
          <a:noFill/>
          <a:ln w="9525">
            <a:noFill/>
            <a:miter lim="800000"/>
            <a:headEnd/>
            <a:tailEnd/>
          </a:ln>
        </p:spPr>
      </p:pic>
      <p:sp>
        <p:nvSpPr>
          <p:cNvPr id="6" name="TextBox 5"/>
          <p:cNvSpPr txBox="1"/>
          <p:nvPr/>
        </p:nvSpPr>
        <p:spPr>
          <a:xfrm>
            <a:off x="685800" y="4800600"/>
            <a:ext cx="1371600" cy="738664"/>
          </a:xfrm>
          <a:prstGeom prst="rect">
            <a:avLst/>
          </a:prstGeom>
          <a:noFill/>
        </p:spPr>
        <p:txBody>
          <a:bodyPr wrap="square" rtlCol="0">
            <a:spAutoFit/>
          </a:bodyPr>
          <a:lstStyle/>
          <a:p>
            <a:pPr algn="ctr"/>
            <a:r>
              <a:rPr lang="en-US" i="1" dirty="0" smtClean="0">
                <a:latin typeface="Calibri"/>
                <a:cs typeface="Calibri"/>
              </a:rPr>
              <a:t>Funded by a research grant</a:t>
            </a:r>
          </a:p>
          <a:p>
            <a:pPr algn="ctr"/>
            <a:r>
              <a:rPr lang="en-US" i="1" dirty="0" smtClean="0">
                <a:latin typeface="Calibri"/>
                <a:cs typeface="Calibri"/>
              </a:rPr>
              <a:t>from</a:t>
            </a:r>
            <a:endParaRPr lang="en-US" i="1" dirty="0">
              <a:latin typeface="Calibri"/>
              <a:cs typeface="Calibri"/>
            </a:endParaRP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Channel-Theta vs. Global-Theta</a:t>
            </a:r>
            <a:endParaRPr lang="en-US" sz="3600" b="1" i="1" dirty="0">
              <a:latin typeface="Calibri" charset="0"/>
              <a:ea typeface="Calibri" charset="0"/>
              <a:cs typeface="Calibri" charset="0"/>
            </a:endParaRPr>
          </a:p>
        </p:txBody>
      </p:sp>
      <p:sp>
        <p:nvSpPr>
          <p:cNvPr id="5" name="Rectangle 4"/>
          <p:cNvSpPr/>
          <p:nvPr/>
        </p:nvSpPr>
        <p:spPr>
          <a:xfrm>
            <a:off x="762000" y="1600200"/>
            <a:ext cx="7543800" cy="3785652"/>
          </a:xfrm>
          <a:prstGeom prst="rect">
            <a:avLst/>
          </a:prstGeom>
        </p:spPr>
        <p:txBody>
          <a:bodyPr wrap="square">
            <a:spAutoFit/>
          </a:bodyPr>
          <a:lstStyle/>
          <a:p>
            <a:r>
              <a:rPr lang="en-US" sz="2000" b="1" dirty="0" smtClean="0"/>
              <a:t>Figure 3</a:t>
            </a:r>
            <a:r>
              <a:rPr lang="en-US" sz="2000" dirty="0" smtClean="0"/>
              <a:t> – Illustration of the PPC strategies used in Experiment I. (a) A spectrogram of the stimulus used for panels (</a:t>
            </a:r>
            <a:r>
              <a:rPr lang="en-US" sz="2000" dirty="0" err="1" smtClean="0"/>
              <a:t>b</a:t>
            </a:r>
            <a:r>
              <a:rPr lang="en-US" sz="2000" dirty="0" smtClean="0"/>
              <a:t>) and (</a:t>
            </a:r>
            <a:r>
              <a:rPr lang="en-US" sz="2000" dirty="0" err="1" smtClean="0"/>
              <a:t>c</a:t>
            </a:r>
            <a:r>
              <a:rPr lang="en-US" sz="2000" dirty="0" smtClean="0"/>
              <a:t>). Abscissa is time and the ordinate is frequency, in linear scale. (</a:t>
            </a:r>
            <a:r>
              <a:rPr lang="en-US" sz="2000" dirty="0" err="1" smtClean="0"/>
              <a:t>b</a:t>
            </a:r>
            <a:r>
              <a:rPr lang="en-US" sz="2000" dirty="0" smtClean="0"/>
              <a:t>) A </a:t>
            </a:r>
            <a:r>
              <a:rPr lang="en-US" sz="2000" dirty="0" err="1" smtClean="0"/>
              <a:t>Chϴ</a:t>
            </a:r>
            <a:r>
              <a:rPr lang="en-US" sz="2000" i="1" dirty="0" smtClean="0"/>
              <a:t> </a:t>
            </a:r>
            <a:r>
              <a:rPr lang="en-US" sz="2000" dirty="0" smtClean="0"/>
              <a:t>strategy. Pulses are placed at the peak location of the filtered critical-band envelopes. Abscissa is time and the ordinate is critical-band (i.e. frequency in a critical-band scale). Note the curvature in the pulse contours, indicating a residue of </a:t>
            </a:r>
            <a:r>
              <a:rPr lang="en-US" sz="2000" dirty="0" err="1" smtClean="0"/>
              <a:t>spectro</a:t>
            </a:r>
            <a:r>
              <a:rPr lang="en-US" sz="2000" dirty="0" smtClean="0"/>
              <a:t>-temporal information. (</a:t>
            </a:r>
            <a:r>
              <a:rPr lang="en-US" sz="2000" dirty="0" err="1" smtClean="0"/>
              <a:t>c</a:t>
            </a:r>
            <a:r>
              <a:rPr lang="en-US" sz="2000" dirty="0" smtClean="0"/>
              <a:t>) </a:t>
            </a:r>
            <a:r>
              <a:rPr lang="en-US" sz="2000" b="1" dirty="0" smtClean="0"/>
              <a:t>A Global-Theta (</a:t>
            </a:r>
            <a:r>
              <a:rPr lang="en-US" sz="2000" b="1" dirty="0" err="1" smtClean="0"/>
              <a:t>Glbϴ</a:t>
            </a:r>
            <a:r>
              <a:rPr lang="en-US" sz="2000" b="1" dirty="0" smtClean="0"/>
              <a:t>)</a:t>
            </a:r>
            <a:r>
              <a:rPr lang="en-US" sz="2000" b="1" i="1" dirty="0" smtClean="0"/>
              <a:t> </a:t>
            </a:r>
            <a:r>
              <a:rPr lang="en-US" sz="2000" b="1" dirty="0" smtClean="0"/>
              <a:t>strategy</a:t>
            </a:r>
            <a:r>
              <a:rPr lang="en-US" sz="2000" dirty="0" smtClean="0"/>
              <a:t>. A single pulse train is generated, same for all channels, with pulses at the mid-vowel locations obtained by hand-segmenting the full band signal. Note that the location of the mid-vowel is loose, within a time-interval in the order of a few pitch cycles. </a:t>
            </a:r>
            <a:endParaRPr lang="en-US" sz="20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6" name="Title 3"/>
          <p:cNvSpPr txBox="1">
            <a:spLocks/>
          </p:cNvSpPr>
          <p:nvPr/>
        </p:nvSpPr>
        <p:spPr bwMode="auto">
          <a:xfrm>
            <a:off x="0" y="0"/>
            <a:ext cx="9144000" cy="8382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Fig. 3</a:t>
            </a:r>
            <a:endParaRPr lang="en-US" sz="3600" b="1" i="1" dirty="0">
              <a:latin typeface="Calibri" charset="0"/>
              <a:ea typeface="Calibri" charset="0"/>
              <a:cs typeface="Calibri" charset="0"/>
            </a:endParaRPr>
          </a:p>
        </p:txBody>
      </p:sp>
      <p:pic>
        <p:nvPicPr>
          <p:cNvPr id="20" name="Picture 19" descr="Slide03.jpg"/>
          <p:cNvPicPr>
            <a:picLocks noChangeAspect="1"/>
          </p:cNvPicPr>
          <p:nvPr/>
        </p:nvPicPr>
        <p:blipFill>
          <a:blip r:embed="rId2"/>
          <a:srcRect t="3328" b="11107"/>
          <a:stretch>
            <a:fillRect/>
          </a:stretch>
        </p:blipFill>
        <p:spPr>
          <a:xfrm>
            <a:off x="0" y="838200"/>
            <a:ext cx="9144000" cy="586740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Stimuli Produce by the PPC System</a:t>
            </a:r>
            <a:endParaRPr lang="en-US" sz="3600" b="1" i="1" dirty="0">
              <a:latin typeface="Calibri" charset="0"/>
              <a:ea typeface="Calibri" charset="0"/>
              <a:cs typeface="Calibri" charset="0"/>
            </a:endParaRPr>
          </a:p>
        </p:txBody>
      </p:sp>
      <p:sp>
        <p:nvSpPr>
          <p:cNvPr id="5" name="Rectangle 4"/>
          <p:cNvSpPr/>
          <p:nvPr/>
        </p:nvSpPr>
        <p:spPr>
          <a:xfrm>
            <a:off x="762000" y="1600200"/>
            <a:ext cx="7391400" cy="1015663"/>
          </a:xfrm>
          <a:prstGeom prst="rect">
            <a:avLst/>
          </a:prstGeom>
        </p:spPr>
        <p:txBody>
          <a:bodyPr wrap="square">
            <a:spAutoFit/>
          </a:bodyPr>
          <a:lstStyle/>
          <a:p>
            <a:r>
              <a:rPr lang="en-US" sz="2000" b="1" dirty="0" smtClean="0"/>
              <a:t>Figure 4 </a:t>
            </a:r>
            <a:r>
              <a:rPr lang="en-US" sz="2000" dirty="0" smtClean="0"/>
              <a:t>– Waveforms (left hand side) and spectrograms (right hand side) generated by the PPC system. The stimuli are 4 KHz wide. The frequency range of the spectrograms is 0–5 KHz. </a:t>
            </a:r>
            <a:endParaRPr lang="en-US" sz="2000"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pic>
        <p:nvPicPr>
          <p:cNvPr id="9" name="Picture 8" descr="Slide04.jpg"/>
          <p:cNvPicPr>
            <a:picLocks noChangeAspect="1"/>
          </p:cNvPicPr>
          <p:nvPr/>
        </p:nvPicPr>
        <p:blipFill>
          <a:blip r:embed="rId2"/>
          <a:stretch>
            <a:fillRect/>
          </a:stretch>
        </p:blipFill>
        <p:spPr>
          <a:xfrm>
            <a:off x="0" y="381"/>
            <a:ext cx="9144000" cy="6857238"/>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The Infinite Clipping (</a:t>
            </a:r>
            <a:r>
              <a:rPr lang="en-US" sz="3600" b="1" i="1" smtClean="0">
                <a:latin typeface="Calibri" charset="0"/>
                <a:ea typeface="Calibri" charset="0"/>
                <a:cs typeface="Calibri" charset="0"/>
              </a:rPr>
              <a:t>InfC</a:t>
            </a:r>
            <a:r>
              <a:rPr lang="en-US" sz="3600" b="1" i="1" dirty="0" smtClean="0">
                <a:latin typeface="Calibri" charset="0"/>
                <a:ea typeface="Calibri" charset="0"/>
                <a:cs typeface="Calibri" charset="0"/>
              </a:rPr>
              <a:t>) System – I</a:t>
            </a:r>
            <a:endParaRPr lang="en-US" sz="3600" b="1" i="1" dirty="0">
              <a:latin typeface="Calibri" charset="0"/>
              <a:ea typeface="Calibri" charset="0"/>
              <a:cs typeface="Calibri" charset="0"/>
            </a:endParaRPr>
          </a:p>
        </p:txBody>
      </p:sp>
      <p:sp>
        <p:nvSpPr>
          <p:cNvPr id="5" name="Rectangle 4"/>
          <p:cNvSpPr/>
          <p:nvPr/>
        </p:nvSpPr>
        <p:spPr>
          <a:xfrm>
            <a:off x="838200" y="1600200"/>
            <a:ext cx="7315200" cy="2554545"/>
          </a:xfrm>
          <a:prstGeom prst="rect">
            <a:avLst/>
          </a:prstGeom>
        </p:spPr>
        <p:txBody>
          <a:bodyPr wrap="square">
            <a:spAutoFit/>
          </a:bodyPr>
          <a:lstStyle/>
          <a:p>
            <a:r>
              <a:rPr lang="en-US" sz="2000" b="1" dirty="0" smtClean="0"/>
              <a:t>Figure 5</a:t>
            </a:r>
            <a:r>
              <a:rPr lang="en-US" sz="2000" dirty="0" smtClean="0"/>
              <a:t> – A block diagram of the Infinite Clipping (</a:t>
            </a:r>
            <a:r>
              <a:rPr lang="en-US" sz="2000" dirty="0" err="1" smtClean="0"/>
              <a:t>InfC</a:t>
            </a:r>
            <a:r>
              <a:rPr lang="en-US" sz="2000" dirty="0" smtClean="0"/>
              <a:t>) system used in Experiment II. The signal at the system output is the linear sum of all critical-band channels. The system is a generalization of a design used by </a:t>
            </a:r>
            <a:r>
              <a:rPr lang="en-US" sz="2000" dirty="0" err="1" smtClean="0"/>
              <a:t>Licklider</a:t>
            </a:r>
            <a:r>
              <a:rPr lang="en-US" sz="2000" dirty="0" smtClean="0"/>
              <a:t> and Pollack (1948), where an infinite-clipping operator was applied to the full-band signal. Here, the infinite-clipping operation is applied to each critical-band output (prior to summation). The parameter Gain determines the degree of critical-band envelope flatness. </a:t>
            </a:r>
            <a:endParaRPr lang="en-US" sz="2000"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78" name="Title 3"/>
          <p:cNvSpPr txBox="1">
            <a:spLocks/>
          </p:cNvSpPr>
          <p:nvPr/>
        </p:nvSpPr>
        <p:spPr bwMode="auto">
          <a:xfrm>
            <a:off x="0" y="0"/>
            <a:ext cx="9144000" cy="8382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Fig. 5</a:t>
            </a:r>
            <a:endParaRPr lang="en-US" sz="3600" b="1" i="1" dirty="0">
              <a:latin typeface="Calibri" charset="0"/>
              <a:ea typeface="Calibri" charset="0"/>
              <a:cs typeface="Calibri" charset="0"/>
            </a:endParaRPr>
          </a:p>
        </p:txBody>
      </p:sp>
      <p:pic>
        <p:nvPicPr>
          <p:cNvPr id="76" name="Picture 75" descr="Slide05.jpg"/>
          <p:cNvPicPr>
            <a:picLocks noChangeAspect="1"/>
          </p:cNvPicPr>
          <p:nvPr/>
        </p:nvPicPr>
        <p:blipFill>
          <a:blip r:embed="rId2"/>
          <a:srcRect t="16663"/>
          <a:stretch>
            <a:fillRect/>
          </a:stretch>
        </p:blipFill>
        <p:spPr>
          <a:xfrm>
            <a:off x="0" y="1143000"/>
            <a:ext cx="9144000" cy="5714619"/>
          </a:xfrm>
          <a:prstGeom prst="rect">
            <a:avLst/>
          </a:prstGeom>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The Infinite Clipping (</a:t>
            </a:r>
            <a:r>
              <a:rPr lang="en-US" sz="3600" b="1" i="1" dirty="0" err="1" smtClean="0">
                <a:latin typeface="Calibri" charset="0"/>
                <a:ea typeface="Calibri" charset="0"/>
                <a:cs typeface="Calibri" charset="0"/>
              </a:rPr>
              <a:t>InfC</a:t>
            </a:r>
            <a:r>
              <a:rPr lang="en-US" sz="3600" b="1" i="1" dirty="0" smtClean="0">
                <a:latin typeface="Calibri" charset="0"/>
                <a:ea typeface="Calibri" charset="0"/>
                <a:cs typeface="Calibri" charset="0"/>
              </a:rPr>
              <a:t>) System – II</a:t>
            </a:r>
            <a:endParaRPr lang="en-US" sz="3600" b="1" i="1" dirty="0">
              <a:latin typeface="Calibri" charset="0"/>
              <a:ea typeface="Calibri" charset="0"/>
              <a:cs typeface="Calibri" charset="0"/>
            </a:endParaRPr>
          </a:p>
        </p:txBody>
      </p:sp>
      <p:sp>
        <p:nvSpPr>
          <p:cNvPr id="6" name="Rectangle 5"/>
          <p:cNvSpPr/>
          <p:nvPr/>
        </p:nvSpPr>
        <p:spPr>
          <a:xfrm>
            <a:off x="914400" y="1600200"/>
            <a:ext cx="7315200" cy="4708981"/>
          </a:xfrm>
          <a:prstGeom prst="rect">
            <a:avLst/>
          </a:prstGeom>
        </p:spPr>
        <p:txBody>
          <a:bodyPr wrap="square">
            <a:spAutoFit/>
          </a:bodyPr>
          <a:lstStyle/>
          <a:p>
            <a:r>
              <a:rPr lang="en-US" sz="2000" b="1" dirty="0" smtClean="0"/>
              <a:t>Figure 6</a:t>
            </a:r>
            <a:r>
              <a:rPr lang="en-US" sz="2000" dirty="0" smtClean="0"/>
              <a:t> – An illustration of the signal flow in one critical-band channel of the system in Fig. 5 for G=1 (right column) and G=0.5 (left column). Panels (a) to (</a:t>
            </a:r>
            <a:r>
              <a:rPr lang="en-US" sz="2000" dirty="0" err="1" smtClean="0"/>
              <a:t>c</a:t>
            </a:r>
            <a:r>
              <a:rPr lang="en-US" sz="2000" dirty="0" smtClean="0"/>
              <a:t>) are same in both columns. (a) The envelope of a band-limited signal, low-pass filtered to 10 Hz. (</a:t>
            </a:r>
            <a:r>
              <a:rPr lang="en-US" sz="2000" dirty="0" err="1" smtClean="0"/>
              <a:t>b</a:t>
            </a:r>
            <a:r>
              <a:rPr lang="en-US" sz="2000" dirty="0" smtClean="0"/>
              <a:t>) </a:t>
            </a:r>
            <a:r>
              <a:rPr lang="en-US" sz="2000" dirty="0" err="1" smtClean="0"/>
              <a:t>InfC(S</a:t>
            </a:r>
            <a:r>
              <a:rPr lang="en-US" sz="2000" dirty="0" smtClean="0"/>
              <a:t>) is the binary output of an infinite-clipping operator, operating on </a:t>
            </a:r>
            <a:r>
              <a:rPr lang="en-US" sz="2000" i="1" dirty="0" smtClean="0"/>
              <a:t>non-zero signal intervals</a:t>
            </a:r>
            <a:r>
              <a:rPr lang="en-US" sz="2000" dirty="0" smtClean="0"/>
              <a:t> – intervals with a signal above a prescribed fixed threshold (panel (a), red horizontal line). (</a:t>
            </a:r>
            <a:r>
              <a:rPr lang="en-US" sz="2000" dirty="0" err="1" smtClean="0"/>
              <a:t>c</a:t>
            </a:r>
            <a:r>
              <a:rPr lang="en-US" sz="2000" dirty="0" smtClean="0"/>
              <a:t>) </a:t>
            </a:r>
            <a:r>
              <a:rPr lang="en-US" sz="2000" dirty="0" err="1" smtClean="0"/>
              <a:t>InfC(N</a:t>
            </a:r>
            <a:r>
              <a:rPr lang="en-US" sz="2000" dirty="0" smtClean="0"/>
              <a:t>) is the binary output of an infinite-clipping operator operating on band-limited noise, only inside the gaps in between non-zero signal intervals. (</a:t>
            </a:r>
            <a:r>
              <a:rPr lang="en-US" sz="2000" dirty="0" err="1" smtClean="0"/>
              <a:t>d</a:t>
            </a:r>
            <a:r>
              <a:rPr lang="en-US" sz="2000" dirty="0" smtClean="0"/>
              <a:t>) The sum of panels (</a:t>
            </a:r>
            <a:r>
              <a:rPr lang="en-US" sz="2000" dirty="0" err="1" smtClean="0"/>
              <a:t>b</a:t>
            </a:r>
            <a:r>
              <a:rPr lang="en-US" sz="2000" dirty="0" smtClean="0"/>
              <a:t>) and (</a:t>
            </a:r>
            <a:r>
              <a:rPr lang="en-US" sz="2000" dirty="0" err="1" smtClean="0"/>
              <a:t>c</a:t>
            </a:r>
            <a:r>
              <a:rPr lang="en-US" sz="2000" dirty="0" smtClean="0"/>
              <a:t>), with Gain values G=0.5 (left) and G=1 (right). The channel output is the signal of panel (</a:t>
            </a:r>
            <a:r>
              <a:rPr lang="en-US" sz="2000" dirty="0" err="1" smtClean="0"/>
              <a:t>d</a:t>
            </a:r>
            <a:r>
              <a:rPr lang="en-US" sz="2000" dirty="0" smtClean="0"/>
              <a:t>), band-pass filtered by a </a:t>
            </a:r>
            <a:r>
              <a:rPr lang="en-US" sz="2000" i="1" dirty="0" err="1" smtClean="0"/>
              <a:t>postfilter</a:t>
            </a:r>
            <a:r>
              <a:rPr lang="en-US" sz="2000" dirty="0" smtClean="0"/>
              <a:t> identical to the channel critical-band filter. (</a:t>
            </a:r>
            <a:r>
              <a:rPr lang="en-US" sz="2000" dirty="0" err="1" smtClean="0"/>
              <a:t>e</a:t>
            </a:r>
            <a:r>
              <a:rPr lang="en-US" sz="2000" dirty="0" smtClean="0"/>
              <a:t>) The envelope of the channel output, in red, overlaid on top of the blue curve from panel (a). </a:t>
            </a:r>
            <a:endParaRPr lang="en-US" sz="2000"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2" name="Title 3"/>
          <p:cNvSpPr txBox="1">
            <a:spLocks/>
          </p:cNvSpPr>
          <p:nvPr/>
        </p:nvSpPr>
        <p:spPr bwMode="auto">
          <a:xfrm>
            <a:off x="0" y="0"/>
            <a:ext cx="9144000" cy="8382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Fig. 6</a:t>
            </a:r>
            <a:endParaRPr lang="en-US" sz="3600" b="1" i="1" dirty="0">
              <a:latin typeface="Calibri" charset="0"/>
              <a:ea typeface="Calibri" charset="0"/>
              <a:cs typeface="Calibri" charset="0"/>
            </a:endParaRPr>
          </a:p>
        </p:txBody>
      </p:sp>
      <p:pic>
        <p:nvPicPr>
          <p:cNvPr id="44" name="Picture 43" descr="Slide06.jpg"/>
          <p:cNvPicPr>
            <a:picLocks noChangeAspect="1"/>
          </p:cNvPicPr>
          <p:nvPr/>
        </p:nvPicPr>
        <p:blipFill>
          <a:blip r:embed="rId2"/>
          <a:srcRect t="6662" b="16663"/>
          <a:stretch>
            <a:fillRect/>
          </a:stretch>
        </p:blipFill>
        <p:spPr>
          <a:xfrm>
            <a:off x="0" y="1143000"/>
            <a:ext cx="9144000" cy="5257800"/>
          </a:xfrm>
          <a:prstGeom prst="rect">
            <a:avLst/>
          </a:prstGeo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Stimuli Produce by the </a:t>
            </a:r>
            <a:r>
              <a:rPr lang="en-US" sz="3600" b="1" i="1" dirty="0" err="1" smtClean="0">
                <a:latin typeface="Calibri" charset="0"/>
                <a:ea typeface="Calibri" charset="0"/>
                <a:cs typeface="Calibri" charset="0"/>
              </a:rPr>
              <a:t>InfC</a:t>
            </a:r>
            <a:r>
              <a:rPr lang="en-US" sz="3600" b="1" i="1" dirty="0" smtClean="0">
                <a:latin typeface="Calibri" charset="0"/>
                <a:ea typeface="Calibri" charset="0"/>
                <a:cs typeface="Calibri" charset="0"/>
              </a:rPr>
              <a:t> System</a:t>
            </a:r>
            <a:endParaRPr lang="en-US" sz="3600" b="1" i="1" dirty="0">
              <a:latin typeface="Calibri" charset="0"/>
              <a:ea typeface="Calibri" charset="0"/>
              <a:cs typeface="Calibri" charset="0"/>
            </a:endParaRPr>
          </a:p>
        </p:txBody>
      </p:sp>
      <p:sp>
        <p:nvSpPr>
          <p:cNvPr id="6" name="Rectangle 5"/>
          <p:cNvSpPr/>
          <p:nvPr/>
        </p:nvSpPr>
        <p:spPr>
          <a:xfrm>
            <a:off x="838200" y="1600200"/>
            <a:ext cx="7391400" cy="1015663"/>
          </a:xfrm>
          <a:prstGeom prst="rect">
            <a:avLst/>
          </a:prstGeom>
        </p:spPr>
        <p:txBody>
          <a:bodyPr wrap="square">
            <a:spAutoFit/>
          </a:bodyPr>
          <a:lstStyle/>
          <a:p>
            <a:r>
              <a:rPr lang="en-US" sz="2000" b="1" dirty="0" smtClean="0"/>
              <a:t>Figure 7 </a:t>
            </a:r>
            <a:r>
              <a:rPr lang="en-US" sz="2000" dirty="0" smtClean="0"/>
              <a:t>– Waveforms (left hand side) and spectrograms (right hand side) generated by the </a:t>
            </a:r>
            <a:r>
              <a:rPr lang="en-US" sz="2000" dirty="0" err="1" smtClean="0"/>
              <a:t>InfC</a:t>
            </a:r>
            <a:r>
              <a:rPr lang="en-US" sz="2000" dirty="0" smtClean="0"/>
              <a:t> system. The stimuli are 4 KHz wide. The frequency range of the spectrograms is 0–5 KHz. </a:t>
            </a:r>
            <a:endParaRPr lang="en-US" sz="2000"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extBox 2"/>
          <p:cNvSpPr txBox="1"/>
          <p:nvPr/>
        </p:nvSpPr>
        <p:spPr>
          <a:xfrm>
            <a:off x="228600" y="457200"/>
            <a:ext cx="1371600" cy="307777"/>
          </a:xfrm>
          <a:prstGeom prst="rect">
            <a:avLst/>
          </a:prstGeom>
          <a:noFill/>
        </p:spPr>
        <p:txBody>
          <a:bodyPr wrap="square" rtlCol="0">
            <a:spAutoFit/>
          </a:bodyPr>
          <a:lstStyle/>
          <a:p>
            <a:endParaRPr lang="en-US" dirty="0"/>
          </a:p>
        </p:txBody>
      </p:sp>
      <p:sp>
        <p:nvSpPr>
          <p:cNvPr id="7" name="TextBox 6"/>
          <p:cNvSpPr txBox="1"/>
          <p:nvPr/>
        </p:nvSpPr>
        <p:spPr>
          <a:xfrm>
            <a:off x="838200" y="6172200"/>
            <a:ext cx="184666" cy="307777"/>
          </a:xfrm>
          <a:prstGeom prst="rect">
            <a:avLst/>
          </a:prstGeom>
          <a:noFill/>
        </p:spPr>
        <p:txBody>
          <a:bodyPr wrap="none" rtlCol="0">
            <a:spAutoFit/>
          </a:bodyPr>
          <a:lstStyle/>
          <a:p>
            <a:endParaRPr lang="en-US" dirty="0"/>
          </a:p>
        </p:txBody>
      </p:sp>
      <p:pic>
        <p:nvPicPr>
          <p:cNvPr id="9" name="Picture 8" descr="Slide07.jpg"/>
          <p:cNvPicPr>
            <a:picLocks noChangeAspect="1"/>
          </p:cNvPicPr>
          <p:nvPr/>
        </p:nvPicPr>
        <p:blipFill>
          <a:blip r:embed="rId2"/>
          <a:stretch>
            <a:fillRect/>
          </a:stretch>
        </p:blipFill>
        <p:spPr>
          <a:xfrm>
            <a:off x="0" y="381"/>
            <a:ext cx="9144000" cy="6857238"/>
          </a:xfrm>
          <a:prstGeom prst="rect">
            <a:avLst/>
          </a:prstGeom>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152400" y="1447800"/>
            <a:ext cx="8915400" cy="2438400"/>
          </a:xfrm>
          <a:prstGeom prst="rect">
            <a:avLst/>
          </a:prstGeom>
          <a:solidFill>
            <a:srgbClr val="FFFF00">
              <a:alpha val="20000"/>
            </a:srgbClr>
          </a:solidFill>
          <a:ln w="12700">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200" b="1" i="1" dirty="0" smtClean="0">
                <a:latin typeface="+mj-lt"/>
              </a:rPr>
              <a:t>On the role of theta-driven syllabic parsing in decoding speech: intelligibility of speech with a manipulated modulation spectrum</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Corpus</a:t>
            </a:r>
            <a:endParaRPr lang="en-US" sz="3600" b="1" i="1" dirty="0">
              <a:latin typeface="Calibri" charset="0"/>
              <a:ea typeface="Calibri" charset="0"/>
              <a:cs typeface="Calibri" charset="0"/>
            </a:endParaRPr>
          </a:p>
        </p:txBody>
      </p:sp>
      <p:sp>
        <p:nvSpPr>
          <p:cNvPr id="5" name="Rectangle 4"/>
          <p:cNvSpPr/>
          <p:nvPr/>
        </p:nvSpPr>
        <p:spPr>
          <a:xfrm>
            <a:off x="838200" y="1600200"/>
            <a:ext cx="7315200" cy="3170099"/>
          </a:xfrm>
          <a:prstGeom prst="rect">
            <a:avLst/>
          </a:prstGeom>
        </p:spPr>
        <p:txBody>
          <a:bodyPr wrap="square">
            <a:spAutoFit/>
          </a:bodyPr>
          <a:lstStyle/>
          <a:p>
            <a:r>
              <a:rPr lang="en-US" sz="2000" dirty="0" smtClean="0"/>
              <a:t>The experimental corpus comprised 100 digit strings spoken fluently by a male speaker. Each string is a 7-digit sequence and is approximately 2 seconds long. It is uttered as a phone number</a:t>
            </a:r>
            <a:r>
              <a:rPr lang="en-US" sz="2000" b="1" dirty="0" smtClean="0"/>
              <a:t> </a:t>
            </a:r>
            <a:r>
              <a:rPr lang="en-US" sz="2000" dirty="0" smtClean="0"/>
              <a:t>in an American accent, i.e. a cluster of 3 digits followed by a cluster of 4 digits (for example: “two six two, seven O one eight”). It is a low perplexity corpus (a vocabulary of 11 words, 0 to 9 and O) but without contextual information. For each signal-manipulation condition, 80 stimuli (out of 100) were chosen at random and concatenated in a sequence: [alert tone] [digit string] [5-sec long silence gap] [alert tone] … </a:t>
            </a:r>
            <a:endParaRPr lang="en-US" sz="2000"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Paradigm</a:t>
            </a:r>
            <a:endParaRPr lang="en-US" sz="3600" b="1" i="1" dirty="0">
              <a:latin typeface="Calibri" charset="0"/>
              <a:ea typeface="Calibri" charset="0"/>
              <a:cs typeface="Calibri" charset="0"/>
            </a:endParaRPr>
          </a:p>
        </p:txBody>
      </p:sp>
      <p:sp>
        <p:nvSpPr>
          <p:cNvPr id="5" name="Rectangle 4"/>
          <p:cNvSpPr/>
          <p:nvPr/>
        </p:nvSpPr>
        <p:spPr>
          <a:xfrm>
            <a:off x="762000" y="1600200"/>
            <a:ext cx="7315200" cy="1323439"/>
          </a:xfrm>
          <a:prstGeom prst="rect">
            <a:avLst/>
          </a:prstGeom>
        </p:spPr>
        <p:txBody>
          <a:bodyPr wrap="square">
            <a:spAutoFit/>
          </a:bodyPr>
          <a:lstStyle/>
          <a:p>
            <a:r>
              <a:rPr lang="en-US" sz="2000" dirty="0" smtClean="0"/>
              <a:t>Subjects were instructed to listen to a digit string </a:t>
            </a:r>
            <a:r>
              <a:rPr lang="en-US" sz="2000" i="1" dirty="0" smtClean="0"/>
              <a:t>once</a:t>
            </a:r>
            <a:r>
              <a:rPr lang="en-US" sz="2000" dirty="0" smtClean="0"/>
              <a:t> and, during the 5-sec long gap following the stimulus, to type into an electronic file the </a:t>
            </a:r>
            <a:r>
              <a:rPr lang="en-US" sz="2000" i="1" dirty="0" smtClean="0"/>
              <a:t>last 4 digits </a:t>
            </a:r>
            <a:r>
              <a:rPr lang="en-US" sz="2000" dirty="0" smtClean="0"/>
              <a:t>heard, in the order presented (always 4 digits, even those that she/he was uncertain about). </a:t>
            </a:r>
            <a:endParaRPr lang="en-US" sz="2000"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Results – Experiment I</a:t>
            </a:r>
            <a:endParaRPr lang="en-US" sz="3600" b="1" i="1" dirty="0">
              <a:latin typeface="Calibri" charset="0"/>
              <a:ea typeface="Calibri" charset="0"/>
              <a:cs typeface="Calibri" charset="0"/>
            </a:endParaRPr>
          </a:p>
        </p:txBody>
      </p:sp>
      <p:sp>
        <p:nvSpPr>
          <p:cNvPr id="5" name="Rectangle 4"/>
          <p:cNvSpPr/>
          <p:nvPr/>
        </p:nvSpPr>
        <p:spPr>
          <a:xfrm>
            <a:off x="838200" y="1600200"/>
            <a:ext cx="7543800" cy="2554545"/>
          </a:xfrm>
          <a:prstGeom prst="rect">
            <a:avLst/>
          </a:prstGeom>
        </p:spPr>
        <p:txBody>
          <a:bodyPr wrap="square">
            <a:spAutoFit/>
          </a:bodyPr>
          <a:lstStyle/>
          <a:p>
            <a:r>
              <a:rPr lang="en-US" sz="2000" b="1" dirty="0" smtClean="0"/>
              <a:t>Figure 8</a:t>
            </a:r>
            <a:r>
              <a:rPr lang="en-US" sz="2000" dirty="0" smtClean="0"/>
              <a:t> – Experiment I. Error rates (a) and Normalized error rates (</a:t>
            </a:r>
            <a:r>
              <a:rPr lang="en-US" sz="2000" dirty="0" err="1" smtClean="0"/>
              <a:t>b</a:t>
            </a:r>
            <a:r>
              <a:rPr lang="en-US" sz="2000" dirty="0" smtClean="0"/>
              <a:t>) for conditions Control, </a:t>
            </a:r>
            <a:r>
              <a:rPr lang="en-US" sz="2000" dirty="0" err="1" smtClean="0"/>
              <a:t>Noϴ</a:t>
            </a:r>
            <a:r>
              <a:rPr lang="en-US" sz="2000" dirty="0" smtClean="0"/>
              <a:t>, </a:t>
            </a:r>
            <a:r>
              <a:rPr lang="en-US" sz="2000" dirty="0" err="1" smtClean="0"/>
              <a:t>Noϴ+Chϴ</a:t>
            </a:r>
            <a:r>
              <a:rPr lang="en-US" sz="2000" dirty="0" smtClean="0"/>
              <a:t> and </a:t>
            </a:r>
            <a:r>
              <a:rPr lang="en-US" sz="2000" dirty="0" err="1" smtClean="0"/>
              <a:t>Noϴ+Glbϴ</a:t>
            </a:r>
            <a:r>
              <a:rPr lang="en-US" sz="2000" dirty="0" smtClean="0"/>
              <a:t>. Two error metrics, digit- and string-error, are used. Adding </a:t>
            </a:r>
            <a:r>
              <a:rPr lang="en-US" sz="2000" dirty="0" err="1" smtClean="0"/>
              <a:t>Chϴ</a:t>
            </a:r>
            <a:r>
              <a:rPr lang="en-US" sz="2000" dirty="0" smtClean="0"/>
              <a:t> or </a:t>
            </a:r>
            <a:r>
              <a:rPr lang="en-US" sz="2000" dirty="0" err="1" smtClean="0"/>
              <a:t>Glbϴ</a:t>
            </a:r>
            <a:r>
              <a:rPr lang="en-US" sz="2000" dirty="0" smtClean="0"/>
              <a:t> stimulus to the corresponding </a:t>
            </a:r>
            <a:r>
              <a:rPr lang="en-US" sz="2000" dirty="0" err="1" smtClean="0"/>
              <a:t>Noϴ</a:t>
            </a:r>
            <a:r>
              <a:rPr lang="en-US" sz="2000" dirty="0" smtClean="0"/>
              <a:t> stimulus improves intelligibility. Normalized error patterns indicate strong degree of consistency across subjects for the </a:t>
            </a:r>
            <a:r>
              <a:rPr lang="en-US" sz="2000" dirty="0" err="1" smtClean="0"/>
              <a:t>Noϴ</a:t>
            </a:r>
            <a:r>
              <a:rPr lang="en-US" sz="2000" dirty="0" smtClean="0"/>
              <a:t> vs. </a:t>
            </a:r>
            <a:r>
              <a:rPr lang="en-US" sz="2000" dirty="0" err="1" smtClean="0"/>
              <a:t>Noϴ+Chϴ</a:t>
            </a:r>
            <a:r>
              <a:rPr lang="en-US" sz="2000" dirty="0" smtClean="0"/>
              <a:t> contrast. A drop in the degree of consistency is noticed for the </a:t>
            </a:r>
            <a:r>
              <a:rPr lang="en-US" sz="2000" dirty="0" err="1" smtClean="0"/>
              <a:t>Noϴ</a:t>
            </a:r>
            <a:r>
              <a:rPr lang="en-US" sz="2000" dirty="0" smtClean="0"/>
              <a:t> vs. </a:t>
            </a:r>
            <a:r>
              <a:rPr lang="en-US" sz="2000" dirty="0" err="1" smtClean="0"/>
              <a:t>Noϴ+Glbϴ</a:t>
            </a:r>
            <a:r>
              <a:rPr lang="en-US" sz="2000" dirty="0" smtClean="0"/>
              <a:t> contrast. </a:t>
            </a:r>
            <a:endParaRPr lang="en-US" sz="2000"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8" name="Title 3"/>
          <p:cNvSpPr txBox="1">
            <a:spLocks/>
          </p:cNvSpPr>
          <p:nvPr/>
        </p:nvSpPr>
        <p:spPr bwMode="auto">
          <a:xfrm>
            <a:off x="0" y="0"/>
            <a:ext cx="9144000" cy="8382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Fig. 8</a:t>
            </a:r>
            <a:endParaRPr lang="en-US" sz="3600" b="1" i="1" dirty="0">
              <a:latin typeface="Calibri" charset="0"/>
              <a:ea typeface="Calibri" charset="0"/>
              <a:cs typeface="Calibri" charset="0"/>
            </a:endParaRPr>
          </a:p>
        </p:txBody>
      </p:sp>
      <p:pic>
        <p:nvPicPr>
          <p:cNvPr id="14" name="Picture 13" descr="Slide08.jpg"/>
          <p:cNvPicPr>
            <a:picLocks noChangeAspect="1"/>
          </p:cNvPicPr>
          <p:nvPr/>
        </p:nvPicPr>
        <p:blipFill>
          <a:blip r:embed="rId2"/>
          <a:srcRect t="19997"/>
          <a:stretch>
            <a:fillRect/>
          </a:stretch>
        </p:blipFill>
        <p:spPr>
          <a:xfrm>
            <a:off x="0" y="1371600"/>
            <a:ext cx="9144000" cy="5486019"/>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Results – Experiment I</a:t>
            </a:r>
            <a:endParaRPr lang="en-US" sz="3600" b="1" i="1" dirty="0">
              <a:latin typeface="Calibri" charset="0"/>
              <a:ea typeface="Calibri" charset="0"/>
              <a:cs typeface="Calibri" charset="0"/>
            </a:endParaRPr>
          </a:p>
        </p:txBody>
      </p:sp>
      <p:sp>
        <p:nvSpPr>
          <p:cNvPr id="6" name="Rectangle 5"/>
          <p:cNvSpPr/>
          <p:nvPr/>
        </p:nvSpPr>
        <p:spPr>
          <a:xfrm>
            <a:off x="990600" y="1600200"/>
            <a:ext cx="7315200" cy="2554545"/>
          </a:xfrm>
          <a:prstGeom prst="rect">
            <a:avLst/>
          </a:prstGeom>
        </p:spPr>
        <p:txBody>
          <a:bodyPr wrap="square">
            <a:spAutoFit/>
          </a:bodyPr>
          <a:lstStyle/>
          <a:p>
            <a:r>
              <a:rPr lang="en-US" sz="2000" b="1" dirty="0" smtClean="0"/>
              <a:t>Figure 9</a:t>
            </a:r>
            <a:r>
              <a:rPr lang="en-US" sz="2000" dirty="0" smtClean="0"/>
              <a:t> – Experiment II. Error rates (a) and Normalized error rates (</a:t>
            </a:r>
            <a:r>
              <a:rPr lang="en-US" sz="2000" dirty="0" err="1" smtClean="0"/>
              <a:t>b</a:t>
            </a:r>
            <a:r>
              <a:rPr lang="en-US" sz="2000" dirty="0" smtClean="0"/>
              <a:t>) for conditions G=0, =1, =0.8 and =0.5. Two error metrics, digit- and string-error, are used. Reducing gain (i.e., reinstating critical-band envelope fluctuations) markedly improves intelligibility. Improvement is due exclusively to the recovered function of syllabic parsing. Note the consistency of normalized error patterns across subjects, and the similarity in patterns between the digit- and string-error metrics. </a:t>
            </a:r>
            <a:endParaRPr lang="en-US" sz="2000"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0" name="Title 3"/>
          <p:cNvSpPr txBox="1">
            <a:spLocks/>
          </p:cNvSpPr>
          <p:nvPr/>
        </p:nvSpPr>
        <p:spPr bwMode="auto">
          <a:xfrm>
            <a:off x="0" y="0"/>
            <a:ext cx="9144000" cy="8382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Fig. 9</a:t>
            </a:r>
            <a:endParaRPr lang="en-US" sz="3600" b="1" i="1" dirty="0">
              <a:latin typeface="Calibri" charset="0"/>
              <a:ea typeface="Calibri" charset="0"/>
              <a:cs typeface="Calibri" charset="0"/>
            </a:endParaRPr>
          </a:p>
        </p:txBody>
      </p:sp>
      <p:pic>
        <p:nvPicPr>
          <p:cNvPr id="14" name="Picture 13" descr="Slide10.jpg"/>
          <p:cNvPicPr>
            <a:picLocks noChangeAspect="1"/>
          </p:cNvPicPr>
          <p:nvPr/>
        </p:nvPicPr>
        <p:blipFill>
          <a:blip r:embed="rId2"/>
          <a:srcRect t="18885"/>
          <a:stretch>
            <a:fillRect/>
          </a:stretch>
        </p:blipFill>
        <p:spPr>
          <a:xfrm>
            <a:off x="0" y="1295400"/>
            <a:ext cx="9144000" cy="5562219"/>
          </a:xfrm>
          <a:prstGeom prst="rect">
            <a:avLst/>
          </a:prstGeom>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Analysis of Variance (ANOVA)</a:t>
            </a:r>
            <a:endParaRPr lang="en-US" sz="3600" b="1" i="1" dirty="0">
              <a:latin typeface="Calibri" charset="0"/>
              <a:ea typeface="Calibri" charset="0"/>
              <a:cs typeface="Calibri" charset="0"/>
            </a:endParaRPr>
          </a:p>
        </p:txBody>
      </p:sp>
      <p:sp>
        <p:nvSpPr>
          <p:cNvPr id="6" name="Rectangle 5"/>
          <p:cNvSpPr/>
          <p:nvPr/>
        </p:nvSpPr>
        <p:spPr>
          <a:xfrm>
            <a:off x="685800" y="1371600"/>
            <a:ext cx="8077200" cy="1015663"/>
          </a:xfrm>
          <a:prstGeom prst="rect">
            <a:avLst/>
          </a:prstGeom>
        </p:spPr>
        <p:txBody>
          <a:bodyPr wrap="square">
            <a:spAutoFit/>
          </a:bodyPr>
          <a:lstStyle/>
          <a:p>
            <a:r>
              <a:rPr lang="en-US" sz="2000" b="1" dirty="0" smtClean="0"/>
              <a:t>Table 1 – </a:t>
            </a:r>
            <a:r>
              <a:rPr lang="en-US" sz="2000" dirty="0" smtClean="0"/>
              <a:t>A post-hoc </a:t>
            </a:r>
            <a:r>
              <a:rPr lang="en-US" sz="2000" dirty="0" err="1" smtClean="0"/>
              <a:t>Tukey</a:t>
            </a:r>
            <a:r>
              <a:rPr lang="en-US" sz="2000" dirty="0" smtClean="0"/>
              <a:t>/Kramer test, performed independently on each of the data sets behind the  figures listed in the left column, and per error-metric.</a:t>
            </a:r>
            <a:endParaRPr lang="en-US" sz="2000" dirty="0"/>
          </a:p>
        </p:txBody>
      </p:sp>
      <p:pic>
        <p:nvPicPr>
          <p:cNvPr id="8" name="Picture 7" descr="Table1.tiff"/>
          <p:cNvPicPr>
            <a:picLocks noChangeAspect="1"/>
          </p:cNvPicPr>
          <p:nvPr/>
        </p:nvPicPr>
        <p:blipFill>
          <a:blip r:embed="rId2"/>
          <a:srcRect l="6976" t="10650" r="4650" b="51628"/>
          <a:stretch>
            <a:fillRect/>
          </a:stretch>
        </p:blipFill>
        <p:spPr>
          <a:xfrm>
            <a:off x="1143000" y="2438400"/>
            <a:ext cx="7086600" cy="3914503"/>
          </a:xfrm>
          <a:prstGeom prst="rect">
            <a:avLst/>
          </a:prstGeo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5"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Summary</a:t>
            </a:r>
            <a:endParaRPr lang="en-US" sz="3600" b="1" i="1" dirty="0">
              <a:latin typeface="Calibri" charset="0"/>
              <a:ea typeface="Calibri" charset="0"/>
              <a:cs typeface="Calibri" charset="0"/>
            </a:endParaRPr>
          </a:p>
        </p:txBody>
      </p:sp>
      <p:sp>
        <p:nvSpPr>
          <p:cNvPr id="4" name="Rectangle 3"/>
          <p:cNvSpPr/>
          <p:nvPr/>
        </p:nvSpPr>
        <p:spPr>
          <a:xfrm>
            <a:off x="914400" y="1600200"/>
            <a:ext cx="7315200" cy="4093428"/>
          </a:xfrm>
          <a:prstGeom prst="rect">
            <a:avLst/>
          </a:prstGeom>
        </p:spPr>
        <p:txBody>
          <a:bodyPr wrap="square">
            <a:spAutoFit/>
          </a:bodyPr>
          <a:lstStyle/>
          <a:p>
            <a:r>
              <a:rPr lang="en-US" sz="2000" dirty="0" smtClean="0"/>
              <a:t>Intelligibility (in terms of digit and string error rates) of the last four digits in 7-digit sequences was measured as a function of changes in critical-bands envelope flatness. We found that the intelligibility of stimuli with flat critical-band envelopes is poor. The addition of extra information, restricted to the input syllabic rhythm, markedly improves intelligibility. We suggest that flattening the critical-band envelopes prevents the theta oscillator from tracking the speech pseudo-rhythm, hence disrupting the function of syllabic parsing. We argue that by reinstating the input-rhythm information the tracking capability of the theta oscillator is restored, hence the recovery of synchronization between the input and the hierarchical window structure, which governs the decoding process.</a:t>
            </a:r>
            <a:endParaRPr lang="en-US" sz="200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Introduction</a:t>
            </a:r>
            <a:endParaRPr lang="en-US" sz="3600" b="1" i="1" dirty="0">
              <a:latin typeface="Calibri" charset="0"/>
              <a:ea typeface="Calibri" charset="0"/>
              <a:cs typeface="Calibri" charset="0"/>
            </a:endParaRPr>
          </a:p>
        </p:txBody>
      </p:sp>
      <p:sp>
        <p:nvSpPr>
          <p:cNvPr id="5" name="Rectangle 4"/>
          <p:cNvSpPr/>
          <p:nvPr/>
        </p:nvSpPr>
        <p:spPr>
          <a:xfrm>
            <a:off x="990600" y="1524000"/>
            <a:ext cx="7315200" cy="2862322"/>
          </a:xfrm>
          <a:prstGeom prst="rect">
            <a:avLst/>
          </a:prstGeom>
        </p:spPr>
        <p:txBody>
          <a:bodyPr wrap="square">
            <a:spAutoFit/>
          </a:bodyPr>
          <a:lstStyle/>
          <a:p>
            <a:r>
              <a:rPr lang="en-US" sz="2000" dirty="0" smtClean="0"/>
              <a:t>Recent hypotheses on the potential role of neuronal oscillations in speech perception propose that speech is processed on multi-scale temporal analysis windows formed by a cascade of neuronal oscillators locked to the input pseudo-rhythm. In particular, Ghitza (2011) proposed that the oscillators are in the theta, beta and gamma frequency bands with the theta oscillator the master, tracking the input syllabic rhythm and setting a time-varying, hierarchical window structure synchronized with the input. </a:t>
            </a:r>
            <a:endParaRPr lang="en-US" sz="20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Introduction – Cont.</a:t>
            </a:r>
            <a:endParaRPr lang="en-US" sz="3600" b="1" i="1" dirty="0">
              <a:latin typeface="Calibri" charset="0"/>
              <a:ea typeface="Calibri" charset="0"/>
              <a:cs typeface="Calibri" charset="0"/>
            </a:endParaRPr>
          </a:p>
        </p:txBody>
      </p:sp>
      <p:sp>
        <p:nvSpPr>
          <p:cNvPr id="5" name="Rectangle 4"/>
          <p:cNvSpPr/>
          <p:nvPr/>
        </p:nvSpPr>
        <p:spPr>
          <a:xfrm>
            <a:off x="762000" y="1600200"/>
            <a:ext cx="7315200" cy="2554545"/>
          </a:xfrm>
          <a:prstGeom prst="rect">
            <a:avLst/>
          </a:prstGeom>
        </p:spPr>
        <p:txBody>
          <a:bodyPr wrap="square">
            <a:spAutoFit/>
          </a:bodyPr>
          <a:lstStyle/>
          <a:p>
            <a:r>
              <a:rPr lang="en-US" sz="2000" dirty="0" smtClean="0"/>
              <a:t>In the study described here the hypothesized role of theta was examined by measuring the intelligibility of speech with a manipulated modulation spectrum. Each critical-band signal was manipulated by controlling the degree of temporal-envelope flatness. Intelligibility of speech with critical-band envelopes that are flat is poor; inserting extra information, restricted to the input syllabic rhythm, markedly improves intelligibility.</a:t>
            </a:r>
            <a:endParaRPr lang="en-US" sz="20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Introduction – Cont.</a:t>
            </a:r>
            <a:endParaRPr lang="en-US" sz="3600" b="1" i="1" dirty="0">
              <a:latin typeface="Calibri" charset="0"/>
              <a:ea typeface="Calibri" charset="0"/>
              <a:cs typeface="Calibri" charset="0"/>
            </a:endParaRPr>
          </a:p>
        </p:txBody>
      </p:sp>
      <p:sp>
        <p:nvSpPr>
          <p:cNvPr id="5" name="Rectangle 4"/>
          <p:cNvSpPr/>
          <p:nvPr/>
        </p:nvSpPr>
        <p:spPr>
          <a:xfrm>
            <a:off x="838200" y="1600200"/>
            <a:ext cx="7315200" cy="2554545"/>
          </a:xfrm>
          <a:prstGeom prst="rect">
            <a:avLst/>
          </a:prstGeom>
        </p:spPr>
        <p:txBody>
          <a:bodyPr wrap="square">
            <a:spAutoFit/>
          </a:bodyPr>
          <a:lstStyle/>
          <a:p>
            <a:r>
              <a:rPr lang="en-US" sz="2000" dirty="0" smtClean="0"/>
              <a:t>It is concluded that flattening the critical-band envelopes prevents the theta oscillator from tracking the input rhythm, hence the disruption of the hierarchical window structure that controls the decoding process. Reinstating the input-rhythm information revives the tracking capability, hence the synchronization between the window structure and the input, resulting in the extraction of additional information from the flat modulation spectrum.</a:t>
            </a:r>
            <a:endParaRPr lang="en-US" sz="20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Tempo</a:t>
            </a:r>
            <a:endParaRPr lang="en-US" sz="3600" b="1" i="1" dirty="0">
              <a:latin typeface="Calibri" charset="0"/>
              <a:ea typeface="Calibri" charset="0"/>
              <a:cs typeface="Calibri" charset="0"/>
            </a:endParaRPr>
          </a:p>
        </p:txBody>
      </p:sp>
      <p:sp>
        <p:nvSpPr>
          <p:cNvPr id="5" name="Rectangle 4"/>
          <p:cNvSpPr/>
          <p:nvPr/>
        </p:nvSpPr>
        <p:spPr>
          <a:xfrm>
            <a:off x="990600" y="1524000"/>
            <a:ext cx="7315200" cy="3170099"/>
          </a:xfrm>
          <a:prstGeom prst="rect">
            <a:avLst/>
          </a:prstGeom>
        </p:spPr>
        <p:txBody>
          <a:bodyPr wrap="square">
            <a:spAutoFit/>
          </a:bodyPr>
          <a:lstStyle/>
          <a:p>
            <a:r>
              <a:rPr lang="en-US" sz="2000" b="1" dirty="0" smtClean="0"/>
              <a:t>Figure 1</a:t>
            </a:r>
            <a:r>
              <a:rPr lang="en-US" sz="2000" dirty="0" smtClean="0"/>
              <a:t> – A block diagram of the Tempo model. It comprises lower and upper paths that process the sensory stream generated by a model of the auditory periphery. The lower path extracts </a:t>
            </a:r>
            <a:r>
              <a:rPr lang="en-US" sz="2000" i="1" dirty="0" smtClean="0"/>
              <a:t>parsing</a:t>
            </a:r>
            <a:r>
              <a:rPr lang="en-US" sz="2000" dirty="0" smtClean="0"/>
              <a:t> information, which controls the </a:t>
            </a:r>
            <a:r>
              <a:rPr lang="en-US" sz="2000" i="1" dirty="0" smtClean="0"/>
              <a:t>decoding</a:t>
            </a:r>
            <a:r>
              <a:rPr lang="en-US" sz="2000" dirty="0" smtClean="0"/>
              <a:t> process performed in the upper path. The parsing is expressed in the form of a </a:t>
            </a:r>
            <a:r>
              <a:rPr lang="en-US" sz="2000" i="1" dirty="0" smtClean="0"/>
              <a:t>time-varying, hierarchical window structure, </a:t>
            </a:r>
            <a:r>
              <a:rPr lang="en-US" sz="2000" dirty="0" smtClean="0"/>
              <a:t>realized as an array of cascaded oscillators locked to the input syllabic rhythm; the frequencies and relative phases of the oscillations determine the temporal windows (location and duration) that control the decoding process. </a:t>
            </a:r>
            <a:endParaRPr lang="en-US" sz="20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69" name="Title 3"/>
          <p:cNvSpPr txBox="1">
            <a:spLocks/>
          </p:cNvSpPr>
          <p:nvPr/>
        </p:nvSpPr>
        <p:spPr bwMode="auto">
          <a:xfrm>
            <a:off x="0" y="0"/>
            <a:ext cx="9144000" cy="8382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Fig. 1</a:t>
            </a:r>
            <a:endParaRPr lang="en-US" sz="3600" b="1" i="1" dirty="0">
              <a:latin typeface="Calibri" charset="0"/>
              <a:ea typeface="Calibri" charset="0"/>
              <a:cs typeface="Calibri" charset="0"/>
            </a:endParaRPr>
          </a:p>
        </p:txBody>
      </p:sp>
      <p:pic>
        <p:nvPicPr>
          <p:cNvPr id="68" name="Picture 67" descr="Slide01.jpg"/>
          <p:cNvPicPr>
            <a:picLocks noChangeAspect="1"/>
          </p:cNvPicPr>
          <p:nvPr/>
        </p:nvPicPr>
        <p:blipFill>
          <a:blip r:embed="rId2"/>
          <a:srcRect t="15552"/>
          <a:stretch>
            <a:fillRect/>
          </a:stretch>
        </p:blipFill>
        <p:spPr>
          <a:xfrm>
            <a:off x="0" y="1066800"/>
            <a:ext cx="9144000" cy="5790819"/>
          </a:xfrm>
          <a:prstGeom prst="rect">
            <a:avLst/>
          </a:prstGeom>
        </p:spPr>
      </p:pic>
    </p:spTree>
  </p:cSld>
  <p:clrMapOvr>
    <a:masterClrMapping/>
  </p:clrMapOvr>
  <p:transition advTm="2949"/>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3" name="Title 3"/>
          <p:cNvSpPr txBox="1">
            <a:spLocks/>
          </p:cNvSpPr>
          <p:nvPr/>
        </p:nvSpPr>
        <p:spPr bwMode="auto">
          <a:xfrm>
            <a:off x="0" y="0"/>
            <a:ext cx="9144000" cy="9906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The Pulse Position Coding (PPC) System</a:t>
            </a:r>
            <a:endParaRPr lang="en-US" sz="3600" b="1" i="1" dirty="0">
              <a:latin typeface="Calibri" charset="0"/>
              <a:ea typeface="Calibri" charset="0"/>
              <a:cs typeface="Calibri" charset="0"/>
            </a:endParaRPr>
          </a:p>
        </p:txBody>
      </p:sp>
      <p:sp>
        <p:nvSpPr>
          <p:cNvPr id="5" name="Rectangle 4"/>
          <p:cNvSpPr/>
          <p:nvPr/>
        </p:nvSpPr>
        <p:spPr>
          <a:xfrm>
            <a:off x="990600" y="1600200"/>
            <a:ext cx="7315200" cy="3785652"/>
          </a:xfrm>
          <a:prstGeom prst="rect">
            <a:avLst/>
          </a:prstGeom>
        </p:spPr>
        <p:txBody>
          <a:bodyPr wrap="square">
            <a:spAutoFit/>
          </a:bodyPr>
          <a:lstStyle/>
          <a:p>
            <a:r>
              <a:rPr lang="en-US" sz="2000" b="1" dirty="0" smtClean="0"/>
              <a:t>Figure 2</a:t>
            </a:r>
            <a:r>
              <a:rPr lang="en-US" sz="2000" dirty="0" smtClean="0"/>
              <a:t> – (a) A block diagram of the Peak Position Coding (PPC) system used in Experiment I. The signal at the system output is the linear sum of all critical-band channels. The core experimental conditions are defined by the operator </a:t>
            </a:r>
            <a:r>
              <a:rPr lang="en-US" sz="2000" i="1" dirty="0" smtClean="0"/>
              <a:t>O</a:t>
            </a:r>
            <a:r>
              <a:rPr lang="en-US" sz="2000" dirty="0" smtClean="0"/>
              <a:t>. (</a:t>
            </a:r>
            <a:r>
              <a:rPr lang="en-US" sz="2000" dirty="0" err="1" smtClean="0"/>
              <a:t>b</a:t>
            </a:r>
            <a:r>
              <a:rPr lang="en-US" sz="2000" dirty="0" smtClean="0"/>
              <a:t>) </a:t>
            </a:r>
            <a:r>
              <a:rPr lang="en-US" sz="2000" b="1" dirty="0" smtClean="0"/>
              <a:t>The Control condition</a:t>
            </a:r>
            <a:r>
              <a:rPr lang="en-US" sz="2000" dirty="0" smtClean="0"/>
              <a:t>. Operator </a:t>
            </a:r>
            <a:r>
              <a:rPr lang="en-US" sz="2000" i="1" dirty="0" smtClean="0"/>
              <a:t>O</a:t>
            </a:r>
            <a:r>
              <a:rPr lang="en-US" sz="2000" baseline="-25000" dirty="0" smtClean="0"/>
              <a:t>1</a:t>
            </a:r>
            <a:r>
              <a:rPr lang="en-US" sz="2000" dirty="0" smtClean="0"/>
              <a:t> is a low-pass filter, with a cutoff frequency of 10 Hz. (</a:t>
            </a:r>
            <a:r>
              <a:rPr lang="en-US" sz="2000" dirty="0" err="1" smtClean="0"/>
              <a:t>c</a:t>
            </a:r>
            <a:r>
              <a:rPr lang="en-US" sz="2000" dirty="0" smtClean="0"/>
              <a:t>) </a:t>
            </a:r>
            <a:r>
              <a:rPr lang="en-US" sz="2000" b="1" dirty="0" smtClean="0"/>
              <a:t>The No-Theta (</a:t>
            </a:r>
            <a:r>
              <a:rPr lang="en-US" sz="2000" b="1" dirty="0" err="1" smtClean="0"/>
              <a:t>Noϴ</a:t>
            </a:r>
            <a:r>
              <a:rPr lang="en-US" sz="2000" b="1" dirty="0" smtClean="0"/>
              <a:t>) condition</a:t>
            </a:r>
            <a:r>
              <a:rPr lang="en-US" sz="2000" dirty="0" smtClean="0"/>
              <a:t>. Operator </a:t>
            </a:r>
            <a:r>
              <a:rPr lang="en-US" sz="2000" i="1" dirty="0" smtClean="0"/>
              <a:t>O</a:t>
            </a:r>
            <a:r>
              <a:rPr lang="en-US" sz="2000" baseline="-25000" dirty="0" smtClean="0"/>
              <a:t>2</a:t>
            </a:r>
            <a:r>
              <a:rPr lang="en-US" sz="2000" dirty="0" smtClean="0"/>
              <a:t> is a stop-band filter with a 2–9 Hz frequency gap. (</a:t>
            </a:r>
            <a:r>
              <a:rPr lang="en-US" sz="2000" dirty="0" err="1" smtClean="0"/>
              <a:t>d</a:t>
            </a:r>
            <a:r>
              <a:rPr lang="en-US" sz="2000" dirty="0" smtClean="0"/>
              <a:t>) </a:t>
            </a:r>
            <a:r>
              <a:rPr lang="en-US" sz="2000" b="1" dirty="0" smtClean="0"/>
              <a:t>The Channel-Theta (</a:t>
            </a:r>
            <a:r>
              <a:rPr lang="en-US" sz="2000" b="1" dirty="0" err="1" smtClean="0"/>
              <a:t>Chϴ</a:t>
            </a:r>
            <a:r>
              <a:rPr lang="en-US" sz="2000" b="1" dirty="0" smtClean="0"/>
              <a:t>) condition</a:t>
            </a:r>
            <a:r>
              <a:rPr lang="en-US" sz="2000" dirty="0" smtClean="0"/>
              <a:t>. Operator </a:t>
            </a:r>
            <a:r>
              <a:rPr lang="en-US" sz="2000" i="1" dirty="0" smtClean="0"/>
              <a:t>O</a:t>
            </a:r>
            <a:r>
              <a:rPr lang="en-US" sz="2000" baseline="-25000" dirty="0" smtClean="0"/>
              <a:t>3</a:t>
            </a:r>
            <a:r>
              <a:rPr lang="en-US" sz="2000" dirty="0" smtClean="0"/>
              <a:t> comprises a linear low-pass filter (cutoff frequency of 10 Hz) followed by a peak picking operation. The pulse train represents, in a minimalistic form, the input rhythm information at this frequency channel. See text for details. </a:t>
            </a:r>
            <a:endParaRPr lang="en-US" sz="2000"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1" name="Title 3"/>
          <p:cNvSpPr txBox="1">
            <a:spLocks/>
          </p:cNvSpPr>
          <p:nvPr/>
        </p:nvSpPr>
        <p:spPr bwMode="auto">
          <a:xfrm>
            <a:off x="0" y="0"/>
            <a:ext cx="9144000" cy="838200"/>
          </a:xfrm>
          <a:prstGeom prst="rect">
            <a:avLst/>
          </a:prstGeom>
          <a:solidFill>
            <a:srgbClr val="FFFF00">
              <a:alpha val="20000"/>
            </a:srgbClr>
          </a:solidFill>
          <a:ln w="9525">
            <a:solidFill>
              <a:schemeClr val="tx1"/>
            </a:solidFill>
            <a:miter lim="800000"/>
            <a:headEnd/>
            <a:tailEnd/>
          </a:ln>
        </p:spPr>
        <p:txBody>
          <a:bodyPr anchor="ctr">
            <a:prstTxWarp prst="textNoShape">
              <a:avLst/>
            </a:prstTxWarp>
          </a:bodyPr>
          <a:ls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457200" rtl="0" eaLnBrk="1" latinLnBrk="0" hangingPunct="1">
              <a:defRPr sz="1400" kern="1200">
                <a:solidFill>
                  <a:schemeClr val="tx1"/>
                </a:solidFill>
                <a:latin typeface="Arial" charset="0"/>
                <a:ea typeface="+mn-ea"/>
                <a:cs typeface="+mn-cs"/>
              </a:defRPr>
            </a:lvl6pPr>
            <a:lvl7pPr marL="2743200" algn="l" defTabSz="457200" rtl="0" eaLnBrk="1" latinLnBrk="0" hangingPunct="1">
              <a:defRPr sz="1400" kern="1200">
                <a:solidFill>
                  <a:schemeClr val="tx1"/>
                </a:solidFill>
                <a:latin typeface="Arial" charset="0"/>
                <a:ea typeface="+mn-ea"/>
                <a:cs typeface="+mn-cs"/>
              </a:defRPr>
            </a:lvl7pPr>
            <a:lvl8pPr marL="3200400" algn="l" defTabSz="457200" rtl="0" eaLnBrk="1" latinLnBrk="0" hangingPunct="1">
              <a:defRPr sz="1400" kern="1200">
                <a:solidFill>
                  <a:schemeClr val="tx1"/>
                </a:solidFill>
                <a:latin typeface="Arial" charset="0"/>
                <a:ea typeface="+mn-ea"/>
                <a:cs typeface="+mn-cs"/>
              </a:defRPr>
            </a:lvl8pPr>
            <a:lvl9pPr marL="3657600" algn="l" defTabSz="457200" rtl="0" eaLnBrk="1" latinLnBrk="0" hangingPunct="1">
              <a:defRPr sz="1400" kern="1200">
                <a:solidFill>
                  <a:schemeClr val="tx1"/>
                </a:solidFill>
                <a:latin typeface="Arial" charset="0"/>
                <a:ea typeface="+mn-ea"/>
                <a:cs typeface="+mn-cs"/>
              </a:defRPr>
            </a:lvl9pPr>
          </a:lstStyle>
          <a:p>
            <a:pPr algn="ctr" eaLnBrk="0" hangingPunct="0"/>
            <a:r>
              <a:rPr lang="en-US" sz="3600" b="1" i="1" dirty="0" smtClean="0">
                <a:latin typeface="Calibri" charset="0"/>
                <a:ea typeface="Calibri" charset="0"/>
                <a:cs typeface="Calibri" charset="0"/>
              </a:rPr>
              <a:t>Fig. 2</a:t>
            </a:r>
            <a:endParaRPr lang="en-US" sz="3600" b="1" i="1" dirty="0">
              <a:latin typeface="Calibri" charset="0"/>
              <a:ea typeface="Calibri" charset="0"/>
              <a:cs typeface="Calibri" charset="0"/>
            </a:endParaRPr>
          </a:p>
        </p:txBody>
      </p:sp>
      <p:pic>
        <p:nvPicPr>
          <p:cNvPr id="20" name="Picture 19" descr="Slide02.jpg"/>
          <p:cNvPicPr>
            <a:picLocks noChangeAspect="1"/>
          </p:cNvPicPr>
          <p:nvPr/>
        </p:nvPicPr>
        <p:blipFill>
          <a:blip r:embed="rId2"/>
          <a:srcRect t="5551" b="9996"/>
          <a:stretch>
            <a:fillRect/>
          </a:stretch>
        </p:blipFill>
        <p:spPr>
          <a:xfrm>
            <a:off x="0" y="914400"/>
            <a:ext cx="9144000" cy="5791200"/>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9267</TotalTime>
  <Words>1793</Words>
  <Application>Microsoft Macintosh PowerPoint</Application>
  <PresentationFormat>On-screen Show (4:3)</PresentationFormat>
  <Paragraphs>43</Paragraphs>
  <Slides>27</Slides>
  <Notes>0</Notes>
  <HiddenSlides>0</HiddenSlides>
  <MMClips>0</MMClips>
  <ScaleCrop>false</ScaleCrop>
  <HeadingPairs>
    <vt:vector size="4" baseType="variant">
      <vt:variant>
        <vt:lpstr>Design Template</vt:lpstr>
      </vt:variant>
      <vt:variant>
        <vt:i4>1</vt:i4>
      </vt:variant>
      <vt:variant>
        <vt:lpstr>Slide Titles</vt:lpstr>
      </vt:variant>
      <vt:variant>
        <vt:i4>27</vt:i4>
      </vt:variant>
    </vt:vector>
  </HeadingPairs>
  <TitlesOfParts>
    <vt:vector size="28" baseType="lpstr">
      <vt:lpstr>Office Theme</vt:lpstr>
      <vt:lpstr>Theta-driven syllable parsing in decoding speech  Oded Ghitza Boston University</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vector>
  </TitlesOfParts>
  <Company>Office 2004 Test Drive User</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Oded Ghitza</cp:lastModifiedBy>
  <cp:revision>840</cp:revision>
  <cp:lastPrinted>2012-05-01T16:21:23Z</cp:lastPrinted>
  <dcterms:created xsi:type="dcterms:W3CDTF">2013-09-16T15:24:59Z</dcterms:created>
  <dcterms:modified xsi:type="dcterms:W3CDTF">2013-09-16T15:25:57Z</dcterms:modified>
</cp:coreProperties>
</file>